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theme/theme7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8.xml" ContentType="application/vnd.openxmlformats-officedocument.theme+xml"/>
  <Override PartName="/ppt/slideLayouts/slideLayout43.xml" ContentType="application/vnd.openxmlformats-officedocument.presentationml.slideLayout+xml"/>
  <Override PartName="/ppt/theme/theme9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1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2.xml" ContentType="application/vnd.openxmlformats-officedocument.theme+xml"/>
  <Override PartName="/ppt/slideLayouts/slideLayout68.xml" ContentType="application/vnd.openxmlformats-officedocument.presentationml.slideLayout+xml"/>
  <Override PartName="/ppt/theme/theme13.xml" ContentType="application/vnd.openxmlformats-officedocument.theme+xml"/>
  <Override PartName="/ppt/slideLayouts/slideLayout69.xml" ContentType="application/vnd.openxmlformats-officedocument.presentationml.slideLayout+xml"/>
  <Override PartName="/ppt/theme/theme14.xml" ContentType="application/vnd.openxmlformats-officedocument.theme+xml"/>
  <Override PartName="/ppt/slideLayouts/slideLayout70.xml" ContentType="application/vnd.openxmlformats-officedocument.presentationml.slideLayout+xml"/>
  <Override PartName="/ppt/theme/theme15.xml" ContentType="application/vnd.openxmlformats-officedocument.theme+xml"/>
  <Override PartName="/ppt/slideLayouts/slideLayout71.xml" ContentType="application/vnd.openxmlformats-officedocument.presentationml.slideLayout+xml"/>
  <Override PartName="/ppt/theme/theme16.xml" ContentType="application/vnd.openxmlformats-officedocument.theme+xml"/>
  <Override PartName="/ppt/slideLayouts/slideLayout72.xml" ContentType="application/vnd.openxmlformats-officedocument.presentationml.slideLayout+xml"/>
  <Override PartName="/ppt/theme/theme17.xml" ContentType="application/vnd.openxmlformats-officedocument.theme+xml"/>
  <Override PartName="/ppt/slideLayouts/slideLayout73.xml" ContentType="application/vnd.openxmlformats-officedocument.presentationml.slideLayout+xml"/>
  <Override PartName="/ppt/theme/theme18.xml" ContentType="application/vnd.openxmlformats-officedocument.theme+xml"/>
  <Override PartName="/ppt/slideLayouts/slideLayout74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1" r:id="rId1"/>
    <p:sldMasterId id="2147484062" r:id="rId2"/>
    <p:sldMasterId id="2147484077" r:id="rId3"/>
    <p:sldMasterId id="2147484090" r:id="rId4"/>
    <p:sldMasterId id="2147484103" r:id="rId5"/>
    <p:sldMasterId id="2147484151" r:id="rId6"/>
    <p:sldMasterId id="2147484153" r:id="rId7"/>
    <p:sldMasterId id="2147484105" r:id="rId8"/>
    <p:sldMasterId id="2147484108" r:id="rId9"/>
    <p:sldMasterId id="2147484110" r:id="rId10"/>
    <p:sldMasterId id="2147484142" r:id="rId11"/>
    <p:sldMasterId id="2147484119" r:id="rId12"/>
    <p:sldMasterId id="2147484128" r:id="rId13"/>
    <p:sldMasterId id="2147484130" r:id="rId14"/>
    <p:sldMasterId id="2147484132" r:id="rId15"/>
    <p:sldMasterId id="2147484134" r:id="rId16"/>
    <p:sldMasterId id="2147484136" r:id="rId17"/>
    <p:sldMasterId id="2147484138" r:id="rId18"/>
    <p:sldMasterId id="2147484140" r:id="rId19"/>
  </p:sldMasterIdLst>
  <p:notesMasterIdLst>
    <p:notesMasterId r:id="rId39"/>
  </p:notesMasterIdLst>
  <p:handoutMasterIdLst>
    <p:handoutMasterId r:id="rId40"/>
  </p:handoutMasterIdLst>
  <p:sldIdLst>
    <p:sldId id="369" r:id="rId20"/>
    <p:sldId id="366" r:id="rId21"/>
    <p:sldId id="374" r:id="rId22"/>
    <p:sldId id="397" r:id="rId23"/>
    <p:sldId id="400" r:id="rId24"/>
    <p:sldId id="401" r:id="rId25"/>
    <p:sldId id="403" r:id="rId26"/>
    <p:sldId id="402" r:id="rId27"/>
    <p:sldId id="408" r:id="rId28"/>
    <p:sldId id="409" r:id="rId29"/>
    <p:sldId id="410" r:id="rId30"/>
    <p:sldId id="411" r:id="rId31"/>
    <p:sldId id="412" r:id="rId32"/>
    <p:sldId id="413" r:id="rId33"/>
    <p:sldId id="404" r:id="rId34"/>
    <p:sldId id="414" r:id="rId35"/>
    <p:sldId id="405" r:id="rId36"/>
    <p:sldId id="407" r:id="rId37"/>
    <p:sldId id="39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428">
          <p15:clr>
            <a:srgbClr val="A4A3A4"/>
          </p15:clr>
        </p15:guide>
        <p15:guide id="3" orient="horz" pos="2159">
          <p15:clr>
            <a:srgbClr val="A4A3A4"/>
          </p15:clr>
        </p15:guide>
        <p15:guide id="4" pos="3839">
          <p15:clr>
            <a:srgbClr val="A4A3A4"/>
          </p15:clr>
        </p15:guide>
        <p15:guide id="5" pos="423">
          <p15:clr>
            <a:srgbClr val="A4A3A4"/>
          </p15:clr>
        </p15:guide>
        <p15:guide id="6" orient="horz" pos="577">
          <p15:clr>
            <a:srgbClr val="A4A3A4"/>
          </p15:clr>
        </p15:guide>
        <p15:guide id="7" orient="horz" pos="2160">
          <p15:clr>
            <a:srgbClr val="A4A3A4"/>
          </p15:clr>
        </p15:guide>
        <p15:guide id="8" pos="601">
          <p15:clr>
            <a:srgbClr val="A4A3A4"/>
          </p15:clr>
        </p15:guide>
        <p15:guide id="9" pos="7063">
          <p15:clr>
            <a:srgbClr val="A4A3A4"/>
          </p15:clr>
        </p15:guide>
        <p15:guide id="10" pos="386">
          <p15:clr>
            <a:srgbClr val="A4A3A4"/>
          </p15:clr>
        </p15:guide>
        <p15:guide id="11" orient="horz" pos="3746">
          <p15:clr>
            <a:srgbClr val="A4A3A4"/>
          </p15:clr>
        </p15:guide>
        <p15:guide id="12" pos="5932">
          <p15:clr>
            <a:srgbClr val="A4A3A4"/>
          </p15:clr>
        </p15:guide>
        <p15:guide id="13" pos="3348">
          <p15:clr>
            <a:srgbClr val="A4A3A4"/>
          </p15:clr>
        </p15:guide>
        <p15:guide id="14" pos="607">
          <p15:clr>
            <a:srgbClr val="A4A3A4"/>
          </p15:clr>
        </p15:guide>
        <p15:guide id="15" pos="103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0BB"/>
    <a:srgbClr val="81B741"/>
    <a:srgbClr val="2266A3"/>
    <a:srgbClr val="214B8D"/>
    <a:srgbClr val="EFC94C"/>
    <a:srgbClr val="6D6D6D"/>
    <a:srgbClr val="FDFBF8"/>
    <a:srgbClr val="007167"/>
    <a:srgbClr val="ACD4CE"/>
    <a:srgbClr val="9395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32" autoAdjust="0"/>
    <p:restoredTop sz="95742" autoAdjust="0"/>
  </p:normalViewPr>
  <p:slideViewPr>
    <p:cSldViewPr snapToGrid="0">
      <p:cViewPr varScale="1">
        <p:scale>
          <a:sx n="62" d="100"/>
          <a:sy n="62" d="100"/>
        </p:scale>
        <p:origin x="1136" y="56"/>
      </p:cViewPr>
      <p:guideLst>
        <p:guide orient="horz"/>
        <p:guide pos="428"/>
        <p:guide orient="horz" pos="2159"/>
        <p:guide pos="3839"/>
        <p:guide pos="423"/>
        <p:guide orient="horz" pos="577"/>
        <p:guide orient="horz" pos="2160"/>
        <p:guide pos="601"/>
        <p:guide pos="7063"/>
        <p:guide pos="386"/>
        <p:guide orient="horz" pos="3746"/>
        <p:guide pos="5932"/>
        <p:guide pos="3348"/>
        <p:guide pos="607"/>
        <p:guide pos="10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099BC7-12B4-714A-A325-35588B3D8E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64CC54-E91F-0F45-96B9-D0900E36CB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1D2F7-3C4D-A840-8517-B179F88DE938}" type="datetimeFigureOut">
              <a:rPr lang="en-US" smtClean="0"/>
              <a:t>3/4/2020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D3AE79-3E93-F148-94E7-B0746F0D58D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36ADF5-B92E-7149-97AC-0EEEE71F46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5EAA9-5CAB-F246-BDCD-ACB6274D12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959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00F2D-442A-4BB6-A837-C9B2573D800F}" type="datetimeFigureOut">
              <a:rPr lang="en-US" smtClean="0"/>
              <a:t>3/4/2020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11A6F-779F-4DAB-BE69-4D9B0E3678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269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Low Flow Sampling – Using</a:t>
            </a:r>
            <a:r>
              <a:rPr lang="en-US" baseline="0" dirty="0"/>
              <a:t> </a:t>
            </a:r>
            <a:r>
              <a:rPr lang="en-US" dirty="0"/>
              <a:t>Peristaltic</a:t>
            </a:r>
            <a:r>
              <a:rPr lang="en-US" baseline="0" dirty="0"/>
              <a:t> pump/bladder pump. This allows for proper recharge of monitoring well and ensures a representative sample. Purging to fast, damage pump, draw down the well to fast and draw unrepresentative solids. Low flow allows for a large amount of volume to be purge. </a:t>
            </a:r>
            <a:r>
              <a:rPr lang="en-US" sz="1200" dirty="0">
                <a:solidFill>
                  <a:schemeClr val="bg1"/>
                </a:solidFill>
                <a:latin typeface="Arial"/>
              </a:rPr>
              <a:t>3 Volume </a:t>
            </a:r>
            <a:r>
              <a:rPr lang="en-US" sz="1200" dirty="0" err="1">
                <a:solidFill>
                  <a:schemeClr val="bg1"/>
                </a:solidFill>
                <a:latin typeface="Arial"/>
              </a:rPr>
              <a:t>Pruge</a:t>
            </a:r>
            <a:r>
              <a:rPr lang="en-US" sz="1200" dirty="0">
                <a:solidFill>
                  <a:schemeClr val="bg1"/>
                </a:solidFill>
                <a:latin typeface="Arial"/>
              </a:rPr>
              <a:t> Less Then .5 LPM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11A6F-779F-4DAB-BE69-4D9B0E3678A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723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Dedicated</a:t>
            </a:r>
            <a:r>
              <a:rPr lang="en-US" baseline="0" dirty="0"/>
              <a:t> pumps – cost effective, low maintenance, can last up to 10 years if taken care of properly. If water is to turbid it can hard the pump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11A6F-779F-4DAB-BE69-4D9B0E3678A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922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When collecting from a pond use a glass</a:t>
            </a:r>
            <a:r>
              <a:rPr lang="en-US" baseline="0" dirty="0"/>
              <a:t> transfer device, plastic bottles may contain/leach trace VOCs, especially with volatile nature of leachate. Want to fill 40 mL vials as direct/fast as possible so VOCs don’t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11A6F-779F-4DAB-BE69-4D9B0E3678A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374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11A6F-779F-4DAB-BE69-4D9B0E3678A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694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835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3;p1">
            <a:extLst>
              <a:ext uri="{FF2B5EF4-FFF2-40B4-BE49-F238E27FC236}">
                <a16:creationId xmlns:a16="http://schemas.microsoft.com/office/drawing/2014/main" id="{F985B094-291E-4F46-BBED-2E061352B46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16975" y="1400813"/>
            <a:ext cx="9859298" cy="480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9F55F20-CB86-CD4A-A178-BA1B65FC1E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6D6D6D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05C3A394-686E-1A41-ADB8-29BF07BA91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>
              <a:defRPr sz="1200" b="0">
                <a:solidFill>
                  <a:srgbClr val="293B2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882782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4AC0-10B4-CC4A-842C-3EBC426F2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9134" y="1917290"/>
            <a:ext cx="10100982" cy="2205882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7200" b="0">
                <a:solidFill>
                  <a:srgbClr val="6D6D6D"/>
                </a:solidFill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4CA3AF-2BCC-4B4F-83A4-0FCA49CD16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8462" y="4343378"/>
            <a:ext cx="10061654" cy="47442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293B21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33696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1FD38831-A040-2744-9570-BA1BE2A2B7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487" y="804215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14D7279-5FD8-3444-807F-44961C452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7866" y="2789622"/>
            <a:ext cx="10074449" cy="2254820"/>
          </a:xfrm>
          <a:prstGeom prst="rect">
            <a:avLst/>
          </a:prstGeom>
        </p:spPr>
        <p:txBody>
          <a:bodyPr/>
          <a:lstStyle>
            <a:lvl1pPr marL="5080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en-US" dirty="0"/>
              <a:t>Main statement goes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C0E7747-2852-9F44-B07E-6D25B04BE3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7398" y="2284311"/>
            <a:ext cx="10054918" cy="370399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1953A5"/>
                </a:solidFill>
              </a:defRPr>
            </a:lvl1pPr>
          </a:lstStyle>
          <a:p>
            <a:r>
              <a:rPr lang="en-US" dirty="0"/>
              <a:t>OUR MISSION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B2187F-A547-8045-9E4E-99788BEA00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3914" y="339366"/>
            <a:ext cx="11427554" cy="329937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90F7FB2-2944-5A49-8496-9A8B813D95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39366"/>
            <a:ext cx="452487" cy="32993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704099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1942A5B-25D3-E147-8B78-281D05006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62C84BE-2409-F747-A6A7-3A7CE58CD9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21" name="Google Shape;13;p1">
            <a:extLst>
              <a:ext uri="{FF2B5EF4-FFF2-40B4-BE49-F238E27FC236}">
                <a16:creationId xmlns:a16="http://schemas.microsoft.com/office/drawing/2014/main" id="{F985B094-291E-4F46-BBED-2E061352B46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16975" y="1400813"/>
            <a:ext cx="9859298" cy="480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5811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6;p6">
            <a:extLst>
              <a:ext uri="{FF2B5EF4-FFF2-40B4-BE49-F238E27FC236}">
                <a16:creationId xmlns:a16="http://schemas.microsoft.com/office/drawing/2014/main" id="{508B29F2-4996-3340-BE01-4AAA0341C9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6976" y="1956620"/>
            <a:ext cx="4800600" cy="4247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400" b="0" i="0" u="none" strike="noStrike" cap="none">
                <a:solidFill>
                  <a:srgbClr val="293B2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" name="Google Shape;66;p6">
            <a:extLst>
              <a:ext uri="{FF2B5EF4-FFF2-40B4-BE49-F238E27FC236}">
                <a16:creationId xmlns:a16="http://schemas.microsoft.com/office/drawing/2014/main" id="{47759730-C04D-2F4D-80F2-04A048038787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616976" y="1400813"/>
            <a:ext cx="4800600" cy="46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6D6D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" name="Google Shape;13;p1">
            <a:extLst>
              <a:ext uri="{FF2B5EF4-FFF2-40B4-BE49-F238E27FC236}">
                <a16:creationId xmlns:a16="http://schemas.microsoft.com/office/drawing/2014/main" id="{2CDD74B5-CEE2-3A4B-985E-28AA262E73F0}"/>
              </a:ext>
            </a:extLst>
          </p:cNvPr>
          <p:cNvSpPr txBox="1">
            <a:spLocks noGrp="1"/>
          </p:cNvSpPr>
          <p:nvPr>
            <p:ph idx="18"/>
          </p:nvPr>
        </p:nvSpPr>
        <p:spPr>
          <a:xfrm>
            <a:off x="5680589" y="1400813"/>
            <a:ext cx="4795684" cy="480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D814287-15DF-9C43-8926-CA0CF43CCC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6D6D6D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2BB1B67-4835-0C49-8293-BD86931F0B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>
              <a:defRPr sz="1200" b="0">
                <a:solidFill>
                  <a:srgbClr val="293B2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521885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1FD38831-A040-2744-9570-BA1BE2A2B7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195EAA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14D7279-5FD8-3444-807F-44961C452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7866" y="2789622"/>
            <a:ext cx="10074449" cy="2254820"/>
          </a:xfrm>
          <a:prstGeom prst="rect">
            <a:avLst/>
          </a:prstGeom>
        </p:spPr>
        <p:txBody>
          <a:bodyPr/>
          <a:lstStyle>
            <a:lvl1pPr marL="5080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en-US" dirty="0"/>
              <a:t>Main statement goes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C0E7747-2852-9F44-B07E-6D25B04BE3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7398" y="2284311"/>
            <a:ext cx="10054918" cy="370399"/>
          </a:xfrm>
          <a:prstGeom prst="rect">
            <a:avLst/>
          </a:prstGeom>
        </p:spPr>
        <p:txBody>
          <a:bodyPr/>
          <a:lstStyle>
            <a:lvl1pPr>
              <a:defRPr sz="1600" b="0" i="0" spc="30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OUR MISSION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C13A2D54-EECC-6149-819E-D1229B8D3D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bg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684818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07CBCE78-784A-CE4D-9315-C64F3C22CB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195EAA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F4D448E-6B0D-004C-A29D-2F62B6C8D7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  <p:sp>
        <p:nvSpPr>
          <p:cNvPr id="11" name="Google Shape;66;p6">
            <a:extLst>
              <a:ext uri="{FF2B5EF4-FFF2-40B4-BE49-F238E27FC236}">
                <a16:creationId xmlns:a16="http://schemas.microsoft.com/office/drawing/2014/main" id="{CB1A05B8-8B10-AF48-BCC6-9B6552DB9D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6975" y="1406013"/>
            <a:ext cx="9859297" cy="479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0746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Title 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D3695632-C829-5945-AF69-A24820FB00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195EAA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182F87DC-0828-7F42-BA3B-385A44DADD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  <p:sp>
        <p:nvSpPr>
          <p:cNvPr id="5" name="Google Shape;66;p6">
            <a:extLst>
              <a:ext uri="{FF2B5EF4-FFF2-40B4-BE49-F238E27FC236}">
                <a16:creationId xmlns:a16="http://schemas.microsoft.com/office/drawing/2014/main" id="{569F0B40-FBB7-C543-9288-5AAD6F5762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6975" y="1406013"/>
            <a:ext cx="4820264" cy="479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67;p6">
            <a:extLst>
              <a:ext uri="{FF2B5EF4-FFF2-40B4-BE49-F238E27FC236}">
                <a16:creationId xmlns:a16="http://schemas.microsoft.com/office/drawing/2014/main" id="{E58389A2-CD74-0742-B27B-3D851803A2C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675672" y="1406014"/>
            <a:ext cx="4800600" cy="479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7235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1FD38831-A040-2744-9570-BA1BE2A2B7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195EAA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C13A2D54-EECC-6149-819E-D1229B8D3D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  <p:sp>
        <p:nvSpPr>
          <p:cNvPr id="8" name="Google Shape;66;p6">
            <a:extLst>
              <a:ext uri="{FF2B5EF4-FFF2-40B4-BE49-F238E27FC236}">
                <a16:creationId xmlns:a16="http://schemas.microsoft.com/office/drawing/2014/main" id="{508B29F2-4996-3340-BE01-4AAA0341C9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6976" y="1956620"/>
            <a:ext cx="4800600" cy="4247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4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" name="Google Shape;66;p6">
            <a:extLst>
              <a:ext uri="{FF2B5EF4-FFF2-40B4-BE49-F238E27FC236}">
                <a16:creationId xmlns:a16="http://schemas.microsoft.com/office/drawing/2014/main" id="{47759730-C04D-2F4D-80F2-04A048038787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616976" y="1400813"/>
            <a:ext cx="4800600" cy="46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" name="Google Shape;13;p1">
            <a:extLst>
              <a:ext uri="{FF2B5EF4-FFF2-40B4-BE49-F238E27FC236}">
                <a16:creationId xmlns:a16="http://schemas.microsoft.com/office/drawing/2014/main" id="{2CDD74B5-CEE2-3A4B-985E-28AA262E73F0}"/>
              </a:ext>
            </a:extLst>
          </p:cNvPr>
          <p:cNvSpPr txBox="1">
            <a:spLocks noGrp="1"/>
          </p:cNvSpPr>
          <p:nvPr>
            <p:ph idx="18"/>
          </p:nvPr>
        </p:nvSpPr>
        <p:spPr>
          <a:xfrm>
            <a:off x="5680589" y="1400813"/>
            <a:ext cx="4795684" cy="480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6412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1942A5B-25D3-E147-8B78-281D05006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62C84BE-2409-F747-A6A7-3A7CE58CD9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195EAA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21" name="Google Shape;13;p1">
            <a:extLst>
              <a:ext uri="{FF2B5EF4-FFF2-40B4-BE49-F238E27FC236}">
                <a16:creationId xmlns:a16="http://schemas.microsoft.com/office/drawing/2014/main" id="{F985B094-291E-4F46-BBED-2E061352B46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16975" y="1400813"/>
            <a:ext cx="9859298" cy="480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1639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6;p6">
            <a:extLst>
              <a:ext uri="{FF2B5EF4-FFF2-40B4-BE49-F238E27FC236}">
                <a16:creationId xmlns:a16="http://schemas.microsoft.com/office/drawing/2014/main" id="{508B29F2-4996-3340-BE01-4AAA0341C9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6976" y="1956620"/>
            <a:ext cx="4800600" cy="4247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400" b="0" i="0" u="none" strike="noStrike" cap="none">
                <a:solidFill>
                  <a:srgbClr val="293B2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" name="Google Shape;66;p6">
            <a:extLst>
              <a:ext uri="{FF2B5EF4-FFF2-40B4-BE49-F238E27FC236}">
                <a16:creationId xmlns:a16="http://schemas.microsoft.com/office/drawing/2014/main" id="{47759730-C04D-2F4D-80F2-04A048038787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616976" y="1400813"/>
            <a:ext cx="4800600" cy="46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6D6D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" name="Google Shape;13;p1">
            <a:extLst>
              <a:ext uri="{FF2B5EF4-FFF2-40B4-BE49-F238E27FC236}">
                <a16:creationId xmlns:a16="http://schemas.microsoft.com/office/drawing/2014/main" id="{2CDD74B5-CEE2-3A4B-985E-28AA262E73F0}"/>
              </a:ext>
            </a:extLst>
          </p:cNvPr>
          <p:cNvSpPr txBox="1">
            <a:spLocks noGrp="1"/>
          </p:cNvSpPr>
          <p:nvPr>
            <p:ph idx="18"/>
          </p:nvPr>
        </p:nvSpPr>
        <p:spPr>
          <a:xfrm>
            <a:off x="5680589" y="1400813"/>
            <a:ext cx="4795684" cy="480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D814287-15DF-9C43-8926-CA0CF43CCC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6D6D6D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2BB1B67-4835-0C49-8293-BD86931F0B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>
              <a:defRPr sz="1200" b="0">
                <a:solidFill>
                  <a:srgbClr val="293B2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745550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1FD38831-A040-2744-9570-BA1BE2A2B7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487" y="804215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195EAA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14D7279-5FD8-3444-807F-44961C452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7866" y="2789622"/>
            <a:ext cx="10074449" cy="2254820"/>
          </a:xfrm>
          <a:prstGeom prst="rect">
            <a:avLst/>
          </a:prstGeom>
        </p:spPr>
        <p:txBody>
          <a:bodyPr/>
          <a:lstStyle>
            <a:lvl1pPr marL="5080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en-US" dirty="0"/>
              <a:t>Main statement goes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C0E7747-2852-9F44-B07E-6D25B04BE3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7398" y="2284311"/>
            <a:ext cx="10054918" cy="370399"/>
          </a:xfrm>
          <a:prstGeom prst="rect">
            <a:avLst/>
          </a:prstGeom>
        </p:spPr>
        <p:txBody>
          <a:bodyPr/>
          <a:lstStyle>
            <a:lvl1pPr>
              <a:defRPr sz="1600" b="0" i="0" spc="30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OUR MISSION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B2187F-A547-8045-9E4E-99788BEA00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3914" y="339366"/>
            <a:ext cx="11427554" cy="329937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200" b="0" i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90F7FB2-2944-5A49-8496-9A8B813D95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39366"/>
            <a:ext cx="452487" cy="32993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952326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07F1259-0748-5C46-A03E-AE709AD16C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9134" y="993061"/>
            <a:ext cx="10100982" cy="301212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7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DCAA582-3A81-D548-A62D-6CC0C75B9C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8462" y="4114800"/>
            <a:ext cx="10061654" cy="457200"/>
          </a:xfrm>
          <a:prstGeom prst="rect">
            <a:avLst/>
          </a:prstGeom>
        </p:spPr>
        <p:txBody>
          <a:bodyPr lIns="91440" tIns="0" rIns="0" bIns="0"/>
          <a:lstStyle>
            <a:lvl1pPr marL="0" indent="0">
              <a:buNone/>
              <a:defRPr sz="1800" b="0" i="0" spc="30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3DB5160-4207-3C4D-8761-2603919417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8743" y="5714999"/>
            <a:ext cx="32004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26581FA-31C9-8143-A555-6E727CC95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8743" y="6035040"/>
            <a:ext cx="32004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spc="3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770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3;p1">
            <a:extLst>
              <a:ext uri="{FF2B5EF4-FFF2-40B4-BE49-F238E27FC236}">
                <a16:creationId xmlns:a16="http://schemas.microsoft.com/office/drawing/2014/main" id="{F985B094-291E-4F46-BBED-2E061352B46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16975" y="1400813"/>
            <a:ext cx="9859298" cy="480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9F55F20-CB86-CD4A-A178-BA1B65FC1E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6D6D6D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05C3A394-686E-1A41-ADB8-29BF07BA91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>
              <a:defRPr sz="1200" b="0">
                <a:solidFill>
                  <a:srgbClr val="293B2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113762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4AC0-10B4-CC4A-842C-3EBC426F2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9134" y="1917290"/>
            <a:ext cx="10100982" cy="2205882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7200" b="0">
                <a:solidFill>
                  <a:srgbClr val="6D6D6D"/>
                </a:solidFill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4CA3AF-2BCC-4B4F-83A4-0FCA49CD16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8462" y="4343378"/>
            <a:ext cx="10061654" cy="47442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293B21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750365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1FD38831-A040-2744-9570-BA1BE2A2B7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487" y="804215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14D7279-5FD8-3444-807F-44961C452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7866" y="2789622"/>
            <a:ext cx="10074449" cy="2254820"/>
          </a:xfrm>
          <a:prstGeom prst="rect">
            <a:avLst/>
          </a:prstGeom>
        </p:spPr>
        <p:txBody>
          <a:bodyPr/>
          <a:lstStyle>
            <a:lvl1pPr marL="5080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en-US" dirty="0"/>
              <a:t>Main statement goes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C0E7747-2852-9F44-B07E-6D25B04BE3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7398" y="2284311"/>
            <a:ext cx="10054918" cy="370399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1953A5"/>
                </a:solidFill>
              </a:defRPr>
            </a:lvl1pPr>
          </a:lstStyle>
          <a:p>
            <a:r>
              <a:rPr lang="en-US" dirty="0"/>
              <a:t>OUR MISSION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B2187F-A547-8045-9E4E-99788BEA00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3914" y="339366"/>
            <a:ext cx="11427554" cy="329937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90F7FB2-2944-5A49-8496-9A8B813D95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39366"/>
            <a:ext cx="452487" cy="32993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399863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1942A5B-25D3-E147-8B78-281D05006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62C84BE-2409-F747-A6A7-3A7CE58CD9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21" name="Google Shape;13;p1">
            <a:extLst>
              <a:ext uri="{FF2B5EF4-FFF2-40B4-BE49-F238E27FC236}">
                <a16:creationId xmlns:a16="http://schemas.microsoft.com/office/drawing/2014/main" id="{F985B094-291E-4F46-BBED-2E061352B46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16975" y="1400813"/>
            <a:ext cx="9859298" cy="480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0193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2427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07F1259-0748-5C46-A03E-AE709AD16C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498" y="326076"/>
            <a:ext cx="10100982" cy="301212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7200" b="0" i="0">
                <a:solidFill>
                  <a:srgbClr val="FDFBF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DCAA582-3A81-D548-A62D-6CC0C75B9C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4498" y="3447815"/>
            <a:ext cx="10061654" cy="457200"/>
          </a:xfrm>
          <a:prstGeom prst="rect">
            <a:avLst/>
          </a:prstGeom>
        </p:spPr>
        <p:txBody>
          <a:bodyPr lIns="91440" tIns="0" rIns="0" bIns="0"/>
          <a:lstStyle>
            <a:lvl1pPr marL="0" indent="0">
              <a:buNone/>
              <a:defRPr sz="1800" b="0" i="0" spc="300">
                <a:solidFill>
                  <a:schemeClr val="bg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3DB5160-4207-3C4D-8761-2603919417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498" y="4587532"/>
            <a:ext cx="3200400" cy="445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26581FA-31C9-8143-A555-6E727CC95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498" y="5057042"/>
            <a:ext cx="3200400" cy="445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3EAA63-2724-184B-97A2-7DF7D2545D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98" y="5749290"/>
            <a:ext cx="1553136" cy="800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190EF5-AC05-4147-86EC-89EBD7B45E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11959" y="5864314"/>
            <a:ext cx="2680041" cy="57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597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4AC0-10B4-CC4A-842C-3EBC426F2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747" y="1917290"/>
            <a:ext cx="10100982" cy="2205882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7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4CA3AF-2BCC-4B4F-83A4-0FCA49CD16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747" y="4343378"/>
            <a:ext cx="10061654" cy="474428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0430569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CA983C2E-2605-1444-8D6B-A66BA7F35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74" y="529354"/>
            <a:ext cx="10058402" cy="4926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ABB9FA00-3143-1947-AE00-B7DD013F82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7866" y="2789622"/>
            <a:ext cx="10074449" cy="2254820"/>
          </a:xfrm>
          <a:prstGeom prst="rect">
            <a:avLst/>
          </a:prstGeom>
        </p:spPr>
        <p:txBody>
          <a:bodyPr/>
          <a:lstStyle>
            <a:lvl1pPr marL="5080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en-US" dirty="0"/>
              <a:t>Main statement goes here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D9D3AEFC-4A47-A64C-A222-C0DF5436F4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6558" y="2284311"/>
            <a:ext cx="10054918" cy="3703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>
                    <a:lumMod val="8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OUR MISSION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4A633CD-73CC-B947-B70E-20CF888CA0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658" y="255044"/>
            <a:ext cx="5134709" cy="2986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>
                    <a:lumMod val="8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98184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1FD38831-A040-2744-9570-BA1BE2A2B7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195EAA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14D7279-5FD8-3444-807F-44961C452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7866" y="2789622"/>
            <a:ext cx="10074449" cy="2254820"/>
          </a:xfrm>
          <a:prstGeom prst="rect">
            <a:avLst/>
          </a:prstGeom>
        </p:spPr>
        <p:txBody>
          <a:bodyPr/>
          <a:lstStyle>
            <a:lvl1pPr marL="5080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en-US" dirty="0"/>
              <a:t>Main statement goes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C0E7747-2852-9F44-B07E-6D25B04BE3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7398" y="2284311"/>
            <a:ext cx="10054918" cy="370399"/>
          </a:xfrm>
          <a:prstGeom prst="rect">
            <a:avLst/>
          </a:prstGeom>
        </p:spPr>
        <p:txBody>
          <a:bodyPr/>
          <a:lstStyle>
            <a:lvl1pPr>
              <a:defRPr sz="1600" b="0" i="0" spc="30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OUR MISSION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C13A2D54-EECC-6149-819E-D1229B8D3D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bg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9255865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Title 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6;p6">
            <a:extLst>
              <a:ext uri="{FF2B5EF4-FFF2-40B4-BE49-F238E27FC236}">
                <a16:creationId xmlns:a16="http://schemas.microsoft.com/office/drawing/2014/main" id="{A3A333E0-5A7B-0942-AB49-BA6483851B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6975" y="1406013"/>
            <a:ext cx="4820264" cy="479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Google Shape;67;p6">
            <a:extLst>
              <a:ext uri="{FF2B5EF4-FFF2-40B4-BE49-F238E27FC236}">
                <a16:creationId xmlns:a16="http://schemas.microsoft.com/office/drawing/2014/main" id="{478555FF-8CB5-1349-AFA6-7A7DA84C180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675672" y="1406014"/>
            <a:ext cx="4800600" cy="479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990DED3-B215-8C47-904A-672E05A8AF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5EE3C2A-0F88-2149-A024-91B968A16A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>
                    <a:lumMod val="8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875726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6;p6">
            <a:extLst>
              <a:ext uri="{FF2B5EF4-FFF2-40B4-BE49-F238E27FC236}">
                <a16:creationId xmlns:a16="http://schemas.microsoft.com/office/drawing/2014/main" id="{C43520FB-65F4-954F-9029-E469B14F99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6975" y="1406013"/>
            <a:ext cx="9859297" cy="479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A65F3612-5BD0-1449-9B66-654B7D23A3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894A4619-4256-2145-9EE6-01D197A75C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>
                    <a:lumMod val="8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84100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07F1259-0748-5C46-A03E-AE709AD16C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9134" y="993061"/>
            <a:ext cx="10100982" cy="301212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7200" b="0" i="0">
                <a:solidFill>
                  <a:srgbClr val="FDFBF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DCAA582-3A81-D548-A62D-6CC0C75B9C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8462" y="4114800"/>
            <a:ext cx="10061654" cy="457200"/>
          </a:xfrm>
          <a:prstGeom prst="rect">
            <a:avLst/>
          </a:prstGeom>
        </p:spPr>
        <p:txBody>
          <a:bodyPr lIns="91440" tIns="0" rIns="0" bIns="0"/>
          <a:lstStyle>
            <a:lvl1pPr marL="0" indent="0">
              <a:buNone/>
              <a:defRPr sz="1800" b="0" i="0" spc="300">
                <a:solidFill>
                  <a:schemeClr val="bg1">
                    <a:lumMod val="8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3DB5160-4207-3C4D-8761-2603919417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8743" y="5714999"/>
            <a:ext cx="32004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26581FA-31C9-8143-A555-6E727CC95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8743" y="6035040"/>
            <a:ext cx="32004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7898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6;p6">
            <a:extLst>
              <a:ext uri="{FF2B5EF4-FFF2-40B4-BE49-F238E27FC236}">
                <a16:creationId xmlns:a16="http://schemas.microsoft.com/office/drawing/2014/main" id="{CB1A05B8-8B10-AF48-BCC6-9B6552DB9D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6975" y="1406013"/>
            <a:ext cx="9859297" cy="479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5BB8AED-1ED9-0B4F-A496-7AAFBDE13D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74" y="529354"/>
            <a:ext cx="10058402" cy="4926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498A802-E6F8-194C-8410-D9108F5EE0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658" y="255044"/>
            <a:ext cx="5134709" cy="29860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solidFill>
                  <a:schemeClr val="bg1">
                    <a:lumMod val="8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1201474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4AC0-10B4-CC4A-842C-3EBC426F2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9134" y="1917290"/>
            <a:ext cx="10100982" cy="2205882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7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4CA3AF-2BCC-4B4F-83A4-0FCA49CD16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8462" y="4343378"/>
            <a:ext cx="10061654" cy="4744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 spc="300">
                <a:solidFill>
                  <a:schemeClr val="bg1">
                    <a:lumMod val="8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0332394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6;p6">
            <a:extLst>
              <a:ext uri="{FF2B5EF4-FFF2-40B4-BE49-F238E27FC236}">
                <a16:creationId xmlns:a16="http://schemas.microsoft.com/office/drawing/2014/main" id="{BF4A374D-A5E1-8842-B285-6C6BA24294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6976" y="1956620"/>
            <a:ext cx="4800600" cy="4247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66;p6">
            <a:extLst>
              <a:ext uri="{FF2B5EF4-FFF2-40B4-BE49-F238E27FC236}">
                <a16:creationId xmlns:a16="http://schemas.microsoft.com/office/drawing/2014/main" id="{C0177C6B-FC16-1843-942C-AE4EC381451E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616976" y="1400813"/>
            <a:ext cx="4800600" cy="46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5" name="Google Shape;66;p6">
            <a:extLst>
              <a:ext uri="{FF2B5EF4-FFF2-40B4-BE49-F238E27FC236}">
                <a16:creationId xmlns:a16="http://schemas.microsoft.com/office/drawing/2014/main" id="{25BFAC9D-A640-DF42-8BA4-0F07E9161041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5680589" y="1956620"/>
            <a:ext cx="4800600" cy="4247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" name="Google Shape;66;p6">
            <a:extLst>
              <a:ext uri="{FF2B5EF4-FFF2-40B4-BE49-F238E27FC236}">
                <a16:creationId xmlns:a16="http://schemas.microsoft.com/office/drawing/2014/main" id="{99900FB1-DCE4-9D45-8F36-29AC113EE752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5680589" y="1400813"/>
            <a:ext cx="4800600" cy="46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51C0D5A6-261D-7842-974F-88397FB774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AE7D7CED-FCF8-E341-AE7F-8715C867FE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>
                    <a:lumMod val="8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9248838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1FD38831-A040-2744-9570-BA1BE2A2B7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487" y="804215"/>
            <a:ext cx="10058402" cy="4926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14D7279-5FD8-3444-807F-44961C452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7866" y="2789622"/>
            <a:ext cx="10074449" cy="2254820"/>
          </a:xfrm>
          <a:prstGeom prst="rect">
            <a:avLst/>
          </a:prstGeom>
        </p:spPr>
        <p:txBody>
          <a:bodyPr/>
          <a:lstStyle>
            <a:lvl1pPr marL="5080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en-US" dirty="0"/>
              <a:t>Main statement goes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C0E7747-2852-9F44-B07E-6D25B04BE3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7398" y="2284311"/>
            <a:ext cx="10054918" cy="3703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>
                    <a:lumMod val="8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OUR MISSION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B2187F-A547-8045-9E4E-99788BEA00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3914" y="339366"/>
            <a:ext cx="11427554" cy="32993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200" b="0" i="0">
                <a:solidFill>
                  <a:schemeClr val="bg1">
                    <a:lumMod val="8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90F7FB2-2944-5A49-8496-9A8B813D95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39366"/>
            <a:ext cx="452487" cy="32993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6607180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32008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88942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2972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07CBCE78-784A-CE4D-9315-C64F3C22CB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195EAA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F4D448E-6B0D-004C-A29D-2F62B6C8D7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  <p:sp>
        <p:nvSpPr>
          <p:cNvPr id="11" name="Google Shape;66;p6">
            <a:extLst>
              <a:ext uri="{FF2B5EF4-FFF2-40B4-BE49-F238E27FC236}">
                <a16:creationId xmlns:a16="http://schemas.microsoft.com/office/drawing/2014/main" id="{CB1A05B8-8B10-AF48-BCC6-9B6552DB9D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6975" y="1406013"/>
            <a:ext cx="9859297" cy="479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31652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9474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381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6;p6">
            <a:extLst>
              <a:ext uri="{FF2B5EF4-FFF2-40B4-BE49-F238E27FC236}">
                <a16:creationId xmlns:a16="http://schemas.microsoft.com/office/drawing/2014/main" id="{508B29F2-4996-3340-BE01-4AAA0341C9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6976" y="1956620"/>
            <a:ext cx="4800600" cy="4247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" name="Google Shape;66;p6">
            <a:extLst>
              <a:ext uri="{FF2B5EF4-FFF2-40B4-BE49-F238E27FC236}">
                <a16:creationId xmlns:a16="http://schemas.microsoft.com/office/drawing/2014/main" id="{47759730-C04D-2F4D-80F2-04A048038787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616976" y="1400813"/>
            <a:ext cx="4800600" cy="46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" name="Google Shape;13;p1">
            <a:extLst>
              <a:ext uri="{FF2B5EF4-FFF2-40B4-BE49-F238E27FC236}">
                <a16:creationId xmlns:a16="http://schemas.microsoft.com/office/drawing/2014/main" id="{2CDD74B5-CEE2-3A4B-985E-28AA262E73F0}"/>
              </a:ext>
            </a:extLst>
          </p:cNvPr>
          <p:cNvSpPr txBox="1">
            <a:spLocks noGrp="1"/>
          </p:cNvSpPr>
          <p:nvPr>
            <p:ph idx="18"/>
          </p:nvPr>
        </p:nvSpPr>
        <p:spPr>
          <a:xfrm>
            <a:off x="5680589" y="1400813"/>
            <a:ext cx="4795684" cy="480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D814287-15DF-9C43-8926-CA0CF43CCC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2BB1B67-4835-0C49-8293-BD86931F0B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>
              <a:defRPr sz="1200" b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9352143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1693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12062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1FD38831-A040-2744-9570-BA1BE2A2B7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81B74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14D7279-5FD8-3444-807F-44961C452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7866" y="2789622"/>
            <a:ext cx="10074449" cy="2254820"/>
          </a:xfrm>
          <a:prstGeom prst="rect">
            <a:avLst/>
          </a:prstGeom>
        </p:spPr>
        <p:txBody>
          <a:bodyPr/>
          <a:lstStyle>
            <a:lvl1pPr marL="5080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en-US" dirty="0"/>
              <a:t>Main statement goes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C0E7747-2852-9F44-B07E-6D25B04BE3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7398" y="2284311"/>
            <a:ext cx="10054918" cy="370399"/>
          </a:xfrm>
          <a:prstGeom prst="rect">
            <a:avLst/>
          </a:prstGeom>
        </p:spPr>
        <p:txBody>
          <a:bodyPr/>
          <a:lstStyle>
            <a:lvl1pPr>
              <a:defRPr sz="1600" b="0" i="0" spc="30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OUR MISSION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C13A2D54-EECC-6149-819E-D1229B8D3D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bg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8961341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07CBCE78-784A-CE4D-9315-C64F3C22CB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81B74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F4D448E-6B0D-004C-A29D-2F62B6C8D7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  <p:sp>
        <p:nvSpPr>
          <p:cNvPr id="11" name="Google Shape;66;p6">
            <a:extLst>
              <a:ext uri="{FF2B5EF4-FFF2-40B4-BE49-F238E27FC236}">
                <a16:creationId xmlns:a16="http://schemas.microsoft.com/office/drawing/2014/main" id="{CB1A05B8-8B10-AF48-BCC6-9B6552DB9D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6975" y="1406013"/>
            <a:ext cx="9859297" cy="479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43547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Title 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D3695632-C829-5945-AF69-A24820FB00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81B74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182F87DC-0828-7F42-BA3B-385A44DADD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  <p:sp>
        <p:nvSpPr>
          <p:cNvPr id="5" name="Google Shape;66;p6">
            <a:extLst>
              <a:ext uri="{FF2B5EF4-FFF2-40B4-BE49-F238E27FC236}">
                <a16:creationId xmlns:a16="http://schemas.microsoft.com/office/drawing/2014/main" id="{569F0B40-FBB7-C543-9288-5AAD6F5762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6975" y="1406013"/>
            <a:ext cx="4820264" cy="479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67;p6">
            <a:extLst>
              <a:ext uri="{FF2B5EF4-FFF2-40B4-BE49-F238E27FC236}">
                <a16:creationId xmlns:a16="http://schemas.microsoft.com/office/drawing/2014/main" id="{E58389A2-CD74-0742-B27B-3D851803A2C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675672" y="1406014"/>
            <a:ext cx="4800600" cy="479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21730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1FD38831-A040-2744-9570-BA1BE2A2B7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81B74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C13A2D54-EECC-6149-819E-D1229B8D3D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  <p:sp>
        <p:nvSpPr>
          <p:cNvPr id="8" name="Google Shape;66;p6">
            <a:extLst>
              <a:ext uri="{FF2B5EF4-FFF2-40B4-BE49-F238E27FC236}">
                <a16:creationId xmlns:a16="http://schemas.microsoft.com/office/drawing/2014/main" id="{508B29F2-4996-3340-BE01-4AAA0341C9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6976" y="1956620"/>
            <a:ext cx="4800600" cy="4247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4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" name="Google Shape;66;p6">
            <a:extLst>
              <a:ext uri="{FF2B5EF4-FFF2-40B4-BE49-F238E27FC236}">
                <a16:creationId xmlns:a16="http://schemas.microsoft.com/office/drawing/2014/main" id="{47759730-C04D-2F4D-80F2-04A048038787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616976" y="1400813"/>
            <a:ext cx="4800600" cy="46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" name="Google Shape;13;p1">
            <a:extLst>
              <a:ext uri="{FF2B5EF4-FFF2-40B4-BE49-F238E27FC236}">
                <a16:creationId xmlns:a16="http://schemas.microsoft.com/office/drawing/2014/main" id="{2CDD74B5-CEE2-3A4B-985E-28AA262E73F0}"/>
              </a:ext>
            </a:extLst>
          </p:cNvPr>
          <p:cNvSpPr txBox="1">
            <a:spLocks noGrp="1"/>
          </p:cNvSpPr>
          <p:nvPr>
            <p:ph idx="18"/>
          </p:nvPr>
        </p:nvSpPr>
        <p:spPr>
          <a:xfrm>
            <a:off x="5680589" y="1400813"/>
            <a:ext cx="4795684" cy="480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52632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1942A5B-25D3-E147-8B78-281D05006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62C84BE-2409-F747-A6A7-3A7CE58CD9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81B74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21" name="Google Shape;13;p1">
            <a:extLst>
              <a:ext uri="{FF2B5EF4-FFF2-40B4-BE49-F238E27FC236}">
                <a16:creationId xmlns:a16="http://schemas.microsoft.com/office/drawing/2014/main" id="{F985B094-291E-4F46-BBED-2E061352B46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16975" y="1400813"/>
            <a:ext cx="9859298" cy="480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7911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Title 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D3695632-C829-5945-AF69-A24820FB00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195EAA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182F87DC-0828-7F42-BA3B-385A44DADD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  <p:sp>
        <p:nvSpPr>
          <p:cNvPr id="5" name="Google Shape;66;p6">
            <a:extLst>
              <a:ext uri="{FF2B5EF4-FFF2-40B4-BE49-F238E27FC236}">
                <a16:creationId xmlns:a16="http://schemas.microsoft.com/office/drawing/2014/main" id="{569F0B40-FBB7-C543-9288-5AAD6F5762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6975" y="1406013"/>
            <a:ext cx="4820264" cy="479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67;p6">
            <a:extLst>
              <a:ext uri="{FF2B5EF4-FFF2-40B4-BE49-F238E27FC236}">
                <a16:creationId xmlns:a16="http://schemas.microsoft.com/office/drawing/2014/main" id="{E58389A2-CD74-0742-B27B-3D851803A2C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675672" y="1406014"/>
            <a:ext cx="4800600" cy="479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42488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1FD38831-A040-2744-9570-BA1BE2A2B7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487" y="804215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81B74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14D7279-5FD8-3444-807F-44961C452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7866" y="2789622"/>
            <a:ext cx="10074449" cy="2254820"/>
          </a:xfrm>
          <a:prstGeom prst="rect">
            <a:avLst/>
          </a:prstGeom>
        </p:spPr>
        <p:txBody>
          <a:bodyPr/>
          <a:lstStyle>
            <a:lvl1pPr marL="5080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en-US" dirty="0"/>
              <a:t>Main statement goes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C0E7747-2852-9F44-B07E-6D25B04BE3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7398" y="2284311"/>
            <a:ext cx="10054918" cy="370399"/>
          </a:xfrm>
          <a:prstGeom prst="rect">
            <a:avLst/>
          </a:prstGeom>
        </p:spPr>
        <p:txBody>
          <a:bodyPr/>
          <a:lstStyle>
            <a:lvl1pPr>
              <a:defRPr sz="1600" b="0" i="0" spc="30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OUR MISSION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B2187F-A547-8045-9E4E-99788BEA00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3914" y="339366"/>
            <a:ext cx="11427554" cy="329937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200" b="0" i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90F7FB2-2944-5A49-8496-9A8B813D95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39366"/>
            <a:ext cx="452487" cy="32993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764745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07F1259-0748-5C46-A03E-AE709AD16C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9134" y="993061"/>
            <a:ext cx="10100982" cy="301212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7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DCAA582-3A81-D548-A62D-6CC0C75B9C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8462" y="4114800"/>
            <a:ext cx="10061654" cy="457200"/>
          </a:xfrm>
          <a:prstGeom prst="rect">
            <a:avLst/>
          </a:prstGeom>
        </p:spPr>
        <p:txBody>
          <a:bodyPr lIns="91440" tIns="0" rIns="0" bIns="0"/>
          <a:lstStyle>
            <a:lvl1pPr marL="0" indent="0">
              <a:buNone/>
              <a:defRPr sz="1800" b="0" i="0" spc="30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3DB5160-4207-3C4D-8761-2603919417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8743" y="5714999"/>
            <a:ext cx="32004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26581FA-31C9-8143-A555-6E727CC95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8743" y="6035040"/>
            <a:ext cx="32004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spc="3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786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5064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1FD38831-A040-2744-9570-BA1BE2A2B7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195EAA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14D7279-5FD8-3444-807F-44961C452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7866" y="2789622"/>
            <a:ext cx="10074449" cy="2254820"/>
          </a:xfrm>
          <a:prstGeom prst="rect">
            <a:avLst/>
          </a:prstGeom>
        </p:spPr>
        <p:txBody>
          <a:bodyPr/>
          <a:lstStyle>
            <a:lvl1pPr marL="5080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en-US" dirty="0"/>
              <a:t>Main statement goes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C0E7747-2852-9F44-B07E-6D25B04BE3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7398" y="2284311"/>
            <a:ext cx="10054918" cy="370399"/>
          </a:xfrm>
          <a:prstGeom prst="rect">
            <a:avLst/>
          </a:prstGeom>
        </p:spPr>
        <p:txBody>
          <a:bodyPr/>
          <a:lstStyle>
            <a:lvl1pPr>
              <a:defRPr sz="1600" b="0" i="0" spc="30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OUR MISSION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C13A2D54-EECC-6149-819E-D1229B8D3D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bg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340294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07CBCE78-784A-CE4D-9315-C64F3C22CB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195EAA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F4D448E-6B0D-004C-A29D-2F62B6C8D7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  <p:sp>
        <p:nvSpPr>
          <p:cNvPr id="11" name="Google Shape;66;p6">
            <a:extLst>
              <a:ext uri="{FF2B5EF4-FFF2-40B4-BE49-F238E27FC236}">
                <a16:creationId xmlns:a16="http://schemas.microsoft.com/office/drawing/2014/main" id="{CB1A05B8-8B10-AF48-BCC6-9B6552DB9D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6975" y="1406013"/>
            <a:ext cx="9859297" cy="479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11145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Title 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D3695632-C829-5945-AF69-A24820FB00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195EAA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182F87DC-0828-7F42-BA3B-385A44DADD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  <p:sp>
        <p:nvSpPr>
          <p:cNvPr id="5" name="Google Shape;66;p6">
            <a:extLst>
              <a:ext uri="{FF2B5EF4-FFF2-40B4-BE49-F238E27FC236}">
                <a16:creationId xmlns:a16="http://schemas.microsoft.com/office/drawing/2014/main" id="{569F0B40-FBB7-C543-9288-5AAD6F5762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6975" y="1406013"/>
            <a:ext cx="4820264" cy="479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67;p6">
            <a:extLst>
              <a:ext uri="{FF2B5EF4-FFF2-40B4-BE49-F238E27FC236}">
                <a16:creationId xmlns:a16="http://schemas.microsoft.com/office/drawing/2014/main" id="{E58389A2-CD74-0742-B27B-3D851803A2C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675672" y="1406014"/>
            <a:ext cx="4800600" cy="479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23232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1FD38831-A040-2744-9570-BA1BE2A2B7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195EAA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C13A2D54-EECC-6149-819E-D1229B8D3D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  <p:sp>
        <p:nvSpPr>
          <p:cNvPr id="8" name="Google Shape;66;p6">
            <a:extLst>
              <a:ext uri="{FF2B5EF4-FFF2-40B4-BE49-F238E27FC236}">
                <a16:creationId xmlns:a16="http://schemas.microsoft.com/office/drawing/2014/main" id="{508B29F2-4996-3340-BE01-4AAA0341C9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6976" y="1956620"/>
            <a:ext cx="4800600" cy="4247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4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" name="Google Shape;66;p6">
            <a:extLst>
              <a:ext uri="{FF2B5EF4-FFF2-40B4-BE49-F238E27FC236}">
                <a16:creationId xmlns:a16="http://schemas.microsoft.com/office/drawing/2014/main" id="{47759730-C04D-2F4D-80F2-04A048038787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616976" y="1400813"/>
            <a:ext cx="4800600" cy="46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" name="Google Shape;13;p1">
            <a:extLst>
              <a:ext uri="{FF2B5EF4-FFF2-40B4-BE49-F238E27FC236}">
                <a16:creationId xmlns:a16="http://schemas.microsoft.com/office/drawing/2014/main" id="{2CDD74B5-CEE2-3A4B-985E-28AA262E73F0}"/>
              </a:ext>
            </a:extLst>
          </p:cNvPr>
          <p:cNvSpPr txBox="1">
            <a:spLocks noGrp="1"/>
          </p:cNvSpPr>
          <p:nvPr>
            <p:ph idx="18"/>
          </p:nvPr>
        </p:nvSpPr>
        <p:spPr>
          <a:xfrm>
            <a:off x="5680589" y="1400813"/>
            <a:ext cx="4795684" cy="480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57025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1942A5B-25D3-E147-8B78-281D05006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62C84BE-2409-F747-A6A7-3A7CE58CD9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195EAA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21" name="Google Shape;13;p1">
            <a:extLst>
              <a:ext uri="{FF2B5EF4-FFF2-40B4-BE49-F238E27FC236}">
                <a16:creationId xmlns:a16="http://schemas.microsoft.com/office/drawing/2014/main" id="{F985B094-291E-4F46-BBED-2E061352B46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16975" y="1400813"/>
            <a:ext cx="9859298" cy="480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71783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1FD38831-A040-2744-9570-BA1BE2A2B7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487" y="804215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195EAA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14D7279-5FD8-3444-807F-44961C452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7866" y="2789622"/>
            <a:ext cx="10074449" cy="2254820"/>
          </a:xfrm>
          <a:prstGeom prst="rect">
            <a:avLst/>
          </a:prstGeom>
        </p:spPr>
        <p:txBody>
          <a:bodyPr/>
          <a:lstStyle>
            <a:lvl1pPr marL="5080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en-US" dirty="0"/>
              <a:t>Main statement goes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C0E7747-2852-9F44-B07E-6D25B04BE3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7398" y="2284311"/>
            <a:ext cx="10054918" cy="370399"/>
          </a:xfrm>
          <a:prstGeom prst="rect">
            <a:avLst/>
          </a:prstGeom>
        </p:spPr>
        <p:txBody>
          <a:bodyPr/>
          <a:lstStyle>
            <a:lvl1pPr>
              <a:defRPr sz="1600" b="0" i="0" spc="30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OUR MISSION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B2187F-A547-8045-9E4E-99788BEA00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3914" y="339366"/>
            <a:ext cx="11427554" cy="329937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200" b="0" i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90F7FB2-2944-5A49-8496-9A8B813D95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39366"/>
            <a:ext cx="452487" cy="32993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2329183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07F1259-0748-5C46-A03E-AE709AD16C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9134" y="993061"/>
            <a:ext cx="10100982" cy="301212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7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DCAA582-3A81-D548-A62D-6CC0C75B9C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8462" y="4114800"/>
            <a:ext cx="10061654" cy="457200"/>
          </a:xfrm>
          <a:prstGeom prst="rect">
            <a:avLst/>
          </a:prstGeom>
        </p:spPr>
        <p:txBody>
          <a:bodyPr lIns="91440" tIns="0" rIns="0" bIns="0"/>
          <a:lstStyle>
            <a:lvl1pPr marL="0" indent="0">
              <a:buNone/>
              <a:defRPr sz="1800" b="0" i="0" spc="30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3DB5160-4207-3C4D-8761-2603919417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8743" y="5714999"/>
            <a:ext cx="32004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26581FA-31C9-8143-A555-6E727CC95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8743" y="6035040"/>
            <a:ext cx="32004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spc="3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31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1FD38831-A040-2744-9570-BA1BE2A2B7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195EAA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C13A2D54-EECC-6149-819E-D1229B8D3D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  <p:sp>
        <p:nvSpPr>
          <p:cNvPr id="8" name="Google Shape;66;p6">
            <a:extLst>
              <a:ext uri="{FF2B5EF4-FFF2-40B4-BE49-F238E27FC236}">
                <a16:creationId xmlns:a16="http://schemas.microsoft.com/office/drawing/2014/main" id="{508B29F2-4996-3340-BE01-4AAA0341C9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6976" y="1956620"/>
            <a:ext cx="4800600" cy="4247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4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" name="Google Shape;66;p6">
            <a:extLst>
              <a:ext uri="{FF2B5EF4-FFF2-40B4-BE49-F238E27FC236}">
                <a16:creationId xmlns:a16="http://schemas.microsoft.com/office/drawing/2014/main" id="{47759730-C04D-2F4D-80F2-04A048038787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616976" y="1400813"/>
            <a:ext cx="4800600" cy="46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" name="Google Shape;13;p1">
            <a:extLst>
              <a:ext uri="{FF2B5EF4-FFF2-40B4-BE49-F238E27FC236}">
                <a16:creationId xmlns:a16="http://schemas.microsoft.com/office/drawing/2014/main" id="{2CDD74B5-CEE2-3A4B-985E-28AA262E73F0}"/>
              </a:ext>
            </a:extLst>
          </p:cNvPr>
          <p:cNvSpPr txBox="1">
            <a:spLocks noGrp="1"/>
          </p:cNvSpPr>
          <p:nvPr>
            <p:ph idx="18"/>
          </p:nvPr>
        </p:nvSpPr>
        <p:spPr>
          <a:xfrm>
            <a:off x="5680589" y="1400813"/>
            <a:ext cx="4795684" cy="480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73021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84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1FD38831-A040-2744-9570-BA1BE2A2B7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195EAA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14D7279-5FD8-3444-807F-44961C452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7866" y="2789622"/>
            <a:ext cx="10074449" cy="2254820"/>
          </a:xfrm>
          <a:prstGeom prst="rect">
            <a:avLst/>
          </a:prstGeom>
        </p:spPr>
        <p:txBody>
          <a:bodyPr/>
          <a:lstStyle>
            <a:lvl1pPr marL="5080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en-US" dirty="0"/>
              <a:t>Main statement goes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C0E7747-2852-9F44-B07E-6D25B04BE3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7398" y="2284311"/>
            <a:ext cx="10054918" cy="370399"/>
          </a:xfrm>
          <a:prstGeom prst="rect">
            <a:avLst/>
          </a:prstGeom>
        </p:spPr>
        <p:txBody>
          <a:bodyPr/>
          <a:lstStyle>
            <a:lvl1pPr>
              <a:defRPr sz="1600" b="0" i="0" spc="30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OUR MISSION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C13A2D54-EECC-6149-819E-D1229B8D3D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bg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3888205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07CBCE78-784A-CE4D-9315-C64F3C22CB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195EAA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F4D448E-6B0D-004C-A29D-2F62B6C8D7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  <p:sp>
        <p:nvSpPr>
          <p:cNvPr id="11" name="Google Shape;66;p6">
            <a:extLst>
              <a:ext uri="{FF2B5EF4-FFF2-40B4-BE49-F238E27FC236}">
                <a16:creationId xmlns:a16="http://schemas.microsoft.com/office/drawing/2014/main" id="{CB1A05B8-8B10-AF48-BCC6-9B6552DB9D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6975" y="1406013"/>
            <a:ext cx="9859297" cy="479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59120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Title 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D3695632-C829-5945-AF69-A24820FB00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195EAA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182F87DC-0828-7F42-BA3B-385A44DADD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  <p:sp>
        <p:nvSpPr>
          <p:cNvPr id="5" name="Google Shape;66;p6">
            <a:extLst>
              <a:ext uri="{FF2B5EF4-FFF2-40B4-BE49-F238E27FC236}">
                <a16:creationId xmlns:a16="http://schemas.microsoft.com/office/drawing/2014/main" id="{569F0B40-FBB7-C543-9288-5AAD6F5762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6975" y="1406013"/>
            <a:ext cx="4820264" cy="479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67;p6">
            <a:extLst>
              <a:ext uri="{FF2B5EF4-FFF2-40B4-BE49-F238E27FC236}">
                <a16:creationId xmlns:a16="http://schemas.microsoft.com/office/drawing/2014/main" id="{E58389A2-CD74-0742-B27B-3D851803A2C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675672" y="1406014"/>
            <a:ext cx="4800600" cy="479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87902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1FD38831-A040-2744-9570-BA1BE2A2B7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195EAA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C13A2D54-EECC-6149-819E-D1229B8D3D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  <p:sp>
        <p:nvSpPr>
          <p:cNvPr id="8" name="Google Shape;66;p6">
            <a:extLst>
              <a:ext uri="{FF2B5EF4-FFF2-40B4-BE49-F238E27FC236}">
                <a16:creationId xmlns:a16="http://schemas.microsoft.com/office/drawing/2014/main" id="{508B29F2-4996-3340-BE01-4AAA0341C9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6976" y="1956620"/>
            <a:ext cx="4800600" cy="4247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4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" name="Google Shape;66;p6">
            <a:extLst>
              <a:ext uri="{FF2B5EF4-FFF2-40B4-BE49-F238E27FC236}">
                <a16:creationId xmlns:a16="http://schemas.microsoft.com/office/drawing/2014/main" id="{47759730-C04D-2F4D-80F2-04A048038787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616976" y="1400813"/>
            <a:ext cx="4800600" cy="46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" name="Google Shape;13;p1">
            <a:extLst>
              <a:ext uri="{FF2B5EF4-FFF2-40B4-BE49-F238E27FC236}">
                <a16:creationId xmlns:a16="http://schemas.microsoft.com/office/drawing/2014/main" id="{2CDD74B5-CEE2-3A4B-985E-28AA262E73F0}"/>
              </a:ext>
            </a:extLst>
          </p:cNvPr>
          <p:cNvSpPr txBox="1">
            <a:spLocks noGrp="1"/>
          </p:cNvSpPr>
          <p:nvPr>
            <p:ph idx="18"/>
          </p:nvPr>
        </p:nvSpPr>
        <p:spPr>
          <a:xfrm>
            <a:off x="5680589" y="1400813"/>
            <a:ext cx="4795684" cy="480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24117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1942A5B-25D3-E147-8B78-281D05006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62C84BE-2409-F747-A6A7-3A7CE58CD9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195EAA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21" name="Google Shape;13;p1">
            <a:extLst>
              <a:ext uri="{FF2B5EF4-FFF2-40B4-BE49-F238E27FC236}">
                <a16:creationId xmlns:a16="http://schemas.microsoft.com/office/drawing/2014/main" id="{F985B094-291E-4F46-BBED-2E061352B46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16975" y="1400813"/>
            <a:ext cx="9859298" cy="480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44150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1FD38831-A040-2744-9570-BA1BE2A2B7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487" y="804215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195EAA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14D7279-5FD8-3444-807F-44961C452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7866" y="2789622"/>
            <a:ext cx="10074449" cy="2254820"/>
          </a:xfrm>
          <a:prstGeom prst="rect">
            <a:avLst/>
          </a:prstGeom>
        </p:spPr>
        <p:txBody>
          <a:bodyPr/>
          <a:lstStyle>
            <a:lvl1pPr marL="5080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en-US" dirty="0"/>
              <a:t>Main statement goes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C0E7747-2852-9F44-B07E-6D25B04BE3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7398" y="2284311"/>
            <a:ext cx="10054918" cy="370399"/>
          </a:xfrm>
          <a:prstGeom prst="rect">
            <a:avLst/>
          </a:prstGeom>
        </p:spPr>
        <p:txBody>
          <a:bodyPr/>
          <a:lstStyle>
            <a:lvl1pPr>
              <a:defRPr sz="1600" b="0" i="0" spc="30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OUR MISSION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B2187F-A547-8045-9E4E-99788BEA00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3914" y="339366"/>
            <a:ext cx="11427554" cy="329937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200" b="0" i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90F7FB2-2944-5A49-8496-9A8B813D95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39366"/>
            <a:ext cx="452487" cy="32993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0503309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07F1259-0748-5C46-A03E-AE709AD16C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9134" y="993061"/>
            <a:ext cx="10100982" cy="301212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7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DCAA582-3A81-D548-A62D-6CC0C75B9C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8462" y="4114800"/>
            <a:ext cx="10061654" cy="457200"/>
          </a:xfrm>
          <a:prstGeom prst="rect">
            <a:avLst/>
          </a:prstGeom>
        </p:spPr>
        <p:txBody>
          <a:bodyPr lIns="91440" tIns="0" rIns="0" bIns="0"/>
          <a:lstStyle>
            <a:lvl1pPr marL="0" indent="0">
              <a:buNone/>
              <a:defRPr sz="1800" b="0" i="0" spc="30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3DB5160-4207-3C4D-8761-2603919417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8743" y="5714999"/>
            <a:ext cx="32004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26581FA-31C9-8143-A555-6E727CC95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8743" y="6035040"/>
            <a:ext cx="32004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spc="3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1469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8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7015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1942A5B-25D3-E147-8B78-281D05006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8" y="255044"/>
            <a:ext cx="5134709" cy="298606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CURRENT SECTION TITLE GOES HERE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62C84BE-2409-F747-A6A7-3A7CE58CD9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914" y="529354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195EAA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21" name="Google Shape;13;p1">
            <a:extLst>
              <a:ext uri="{FF2B5EF4-FFF2-40B4-BE49-F238E27FC236}">
                <a16:creationId xmlns:a16="http://schemas.microsoft.com/office/drawing/2014/main" id="{F985B094-291E-4F46-BBED-2E061352B46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16975" y="1400813"/>
            <a:ext cx="9859298" cy="480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5080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48743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5103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3103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90290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1581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103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1FD38831-A040-2744-9570-BA1BE2A2B7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487" y="804215"/>
            <a:ext cx="10058402" cy="492635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195EAA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TOPIC GOES HERE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14D7279-5FD8-3444-807F-44961C452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7866" y="2789622"/>
            <a:ext cx="10074449" cy="2254820"/>
          </a:xfrm>
          <a:prstGeom prst="rect">
            <a:avLst/>
          </a:prstGeom>
        </p:spPr>
        <p:txBody>
          <a:bodyPr/>
          <a:lstStyle>
            <a:lvl1pPr marL="5080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en-US" dirty="0"/>
              <a:t>Main statement goes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C0E7747-2852-9F44-B07E-6D25B04BE3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7398" y="2284311"/>
            <a:ext cx="10054918" cy="370399"/>
          </a:xfrm>
          <a:prstGeom prst="rect">
            <a:avLst/>
          </a:prstGeom>
        </p:spPr>
        <p:txBody>
          <a:bodyPr/>
          <a:lstStyle>
            <a:lvl1pPr>
              <a:defRPr sz="1600" b="0" i="0" spc="30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OUR MISSION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B2187F-A547-8045-9E4E-99788BEA00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3914" y="339366"/>
            <a:ext cx="11427554" cy="329937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200" b="0" i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90F7FB2-2944-5A49-8496-9A8B813D95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39366"/>
            <a:ext cx="452487" cy="32993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665667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07F1259-0748-5C46-A03E-AE709AD16C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9134" y="993061"/>
            <a:ext cx="10100982" cy="301212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7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DCAA582-3A81-D548-A62D-6CC0C75B9C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8462" y="4114800"/>
            <a:ext cx="10061654" cy="457200"/>
          </a:xfrm>
          <a:prstGeom prst="rect">
            <a:avLst/>
          </a:prstGeom>
        </p:spPr>
        <p:txBody>
          <a:bodyPr lIns="91440" tIns="0" rIns="0" bIns="0"/>
          <a:lstStyle>
            <a:lvl1pPr marL="0" indent="0">
              <a:buNone/>
              <a:defRPr sz="1800" b="0" i="0" spc="30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3DB5160-4207-3C4D-8761-2603919417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8743" y="5714999"/>
            <a:ext cx="32004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26581FA-31C9-8143-A555-6E727CC95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8743" y="6035040"/>
            <a:ext cx="32004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spc="3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336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7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6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55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64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3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.pn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.pn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5.emf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.png"/><Relationship Id="rId4" Type="http://schemas.openxmlformats.org/officeDocument/2006/relationships/image" Target="../media/image10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C6563D0-2F15-284A-AB5A-2420F1AED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93" r="69703" b="2837"/>
          <a:stretch/>
        </p:blipFill>
        <p:spPr>
          <a:xfrm>
            <a:off x="4534033" y="0"/>
            <a:ext cx="765796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86F3B6-7876-BE48-8254-FDB5D133D2CA}"/>
              </a:ext>
            </a:extLst>
          </p:cNvPr>
          <p:cNvSpPr/>
          <p:nvPr userDrawn="1"/>
        </p:nvSpPr>
        <p:spPr>
          <a:xfrm>
            <a:off x="10195034" y="5896303"/>
            <a:ext cx="1996966" cy="9616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049DBB-3D6D-4D49-904B-7A9A236175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93667" y="6478281"/>
            <a:ext cx="1498333" cy="1003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336540-A6CE-1149-8BBF-B2E6F479C4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8060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22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508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E1C397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7D79B3-D4B4-DD44-97E7-18E4E8B413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C4C485-2F5F-3246-A28F-4B891AD40F9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693667" y="6478281"/>
            <a:ext cx="1498333" cy="1003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4AEA22-AAA3-5A46-9810-5FB2985B9CF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86934" y="1120"/>
            <a:ext cx="1066398" cy="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899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508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E1C397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7D79B3-D4B4-DD44-97E7-18E4E8B413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C4C485-2F5F-3246-A28F-4B891AD40F9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693667" y="6478281"/>
            <a:ext cx="1498333" cy="1003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CDE095-508E-DC47-B99A-47FEFB5B822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86934" y="1120"/>
            <a:ext cx="1066398" cy="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346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508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E1C397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7D79B3-D4B4-DD44-97E7-18E4E8B413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C4C485-2F5F-3246-A28F-4B891AD40F9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693667" y="6478281"/>
            <a:ext cx="1498333" cy="100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647D35-7292-0748-929C-6D4EB640E62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86934" y="1120"/>
            <a:ext cx="1066398" cy="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86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508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E1C397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E9CDBF-0299-1841-BD9B-6EA83D6C36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348D8BB-1A6D-8B43-9FDB-376F6764A2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Regula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C72F9B-CC46-B941-843F-3C8F463C1E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86934" y="1120"/>
            <a:ext cx="1066398" cy="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579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2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508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E1C397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CE_BACKGROUND_TEMPLATES-08.eps">
            <a:extLst>
              <a:ext uri="{FF2B5EF4-FFF2-40B4-BE49-F238E27FC236}">
                <a16:creationId xmlns:a16="http://schemas.microsoft.com/office/drawing/2014/main" id="{5F787DC0-89B8-D546-88EF-CFD5FC608A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grayscl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208CB8-B0BB-5142-BE95-195F1A2F0B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120601-9571-0045-9DFA-2D73DE74B2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86934" y="1120"/>
            <a:ext cx="1066398" cy="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621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31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508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E1C397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CE_BACKGROUND_TEMPLATES-09.eps">
            <a:extLst>
              <a:ext uri="{FF2B5EF4-FFF2-40B4-BE49-F238E27FC236}">
                <a16:creationId xmlns:a16="http://schemas.microsoft.com/office/drawing/2014/main" id="{34B9DC49-D8C9-0C4E-BF99-8E517A8835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22A0EC-3164-7045-A82E-C416201B14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86934" y="1120"/>
            <a:ext cx="1066398" cy="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092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33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508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E1C397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oto-1510265382668-7b564935d7b5.jpe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847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7375E3-29CF-8842-83DD-FACC9DFDCD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86934" y="1120"/>
            <a:ext cx="1066398" cy="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465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35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508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E1C397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CE_BACKGROUND_TEMPLATES-10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9D0230-7E4A-394F-90C0-EA5BE135ED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86934" y="1120"/>
            <a:ext cx="1066398" cy="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960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37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508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E1C397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4-1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89" b="1648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E94B5E-4A0A-0B43-9ACD-C032665FAB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86934" y="1120"/>
            <a:ext cx="1066398" cy="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2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3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508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E1C397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CE_BACKGROUND_TEMPLATES-11.eps">
            <a:extLst>
              <a:ext uri="{FF2B5EF4-FFF2-40B4-BE49-F238E27FC236}">
                <a16:creationId xmlns:a16="http://schemas.microsoft.com/office/drawing/2014/main" id="{7D899A21-57E4-3741-B8BB-AEAB5A0820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E2B540-F3ED-6B4B-AE58-6B22B7D4B4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86934" y="1120"/>
            <a:ext cx="1066398" cy="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628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41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508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E1C397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B94F6C-8C3B-BA41-A2AC-6BEC04E1A4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93" r="62164" b="2837"/>
          <a:stretch/>
        </p:blipFill>
        <p:spPr>
          <a:xfrm>
            <a:off x="2628510" y="0"/>
            <a:ext cx="956349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6A9BB1-1ADE-B543-9D71-A49CBDDDD9F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21301" y="3836"/>
            <a:ext cx="1066398" cy="8843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2EE15B-E678-7346-9B0F-942C00FF512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D82E58-F40D-7845-AD84-25CD93B6B56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693667" y="6478281"/>
            <a:ext cx="1498333" cy="10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227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4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508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E1C397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B94F6C-8C3B-BA41-A2AC-6BEC04E1A4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93" r="62164" b="2837"/>
          <a:stretch/>
        </p:blipFill>
        <p:spPr>
          <a:xfrm>
            <a:off x="2628510" y="0"/>
            <a:ext cx="956349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2EE15B-E678-7346-9B0F-942C00FF512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D82E58-F40D-7845-AD84-25CD93B6B56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693667" y="6478281"/>
            <a:ext cx="1498333" cy="10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089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  <p:sldLayoutId id="214748408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508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E1C397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1D08C9-E2C5-754F-A026-9EF62A2376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6" t="66234" r="10373" b="1049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1D69B4"/>
          </a:solidFill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1D7E51-CAC4-8243-9185-F4D4B74C696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693667" y="6455872"/>
            <a:ext cx="1498333" cy="100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AC9849-BC32-CA4F-BA47-A7507AD185B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86934" y="1120"/>
            <a:ext cx="1066398" cy="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434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508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E1C397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7E82F8-48BE-0B48-B735-2FEEAC794B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6" t="66234" r="10373" b="1049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1D69B4"/>
          </a:solidFill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A94F17-2A8D-F245-94C5-DB93A2463D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93667" y="6455872"/>
            <a:ext cx="1498333" cy="10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343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04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508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E1C397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6F8540-EB23-3143-9820-C2DF01E92C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E6A0C2-00AB-F742-9B45-4EE0B669A7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9" t="40225" r="76766" b="37609"/>
          <a:stretch/>
        </p:blipFill>
        <p:spPr>
          <a:xfrm>
            <a:off x="5178189" y="0"/>
            <a:ext cx="701381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A94F17-2A8D-F245-94C5-DB93A2463DA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93667" y="6455872"/>
            <a:ext cx="1498333" cy="100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070793-DED2-0045-892B-4869AFAC70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5" r="28023" b="90907"/>
          <a:stretch/>
        </p:blipFill>
        <p:spPr>
          <a:xfrm>
            <a:off x="0" y="4167266"/>
            <a:ext cx="8753454" cy="26907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466FF1-39CA-2047-B5EC-AFB8A1E3956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86934" y="1120"/>
            <a:ext cx="1066398" cy="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274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52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508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E1C397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6F8540-EB23-3143-9820-C2DF01E92C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E6A0C2-00AB-F742-9B45-4EE0B669A7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0" t="-6108" r="53207" b="87555"/>
          <a:stretch/>
        </p:blipFill>
        <p:spPr>
          <a:xfrm>
            <a:off x="8217209" y="1117600"/>
            <a:ext cx="3974792" cy="574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A94F17-2A8D-F245-94C5-DB93A2463DA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93667" y="6455872"/>
            <a:ext cx="1498333" cy="1003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466FF1-39CA-2047-B5EC-AFB8A1E3956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86934" y="1120"/>
            <a:ext cx="1066398" cy="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11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54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508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E1C397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FA96E-479D-D549-BF34-9A8673B64A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6" t="66234" r="10373" b="10490"/>
          <a:stretch/>
        </p:blipFill>
        <p:spPr>
          <a:xfrm>
            <a:off x="0" y="-2317"/>
            <a:ext cx="12192000" cy="6858000"/>
          </a:xfrm>
          <a:prstGeom prst="rect">
            <a:avLst/>
          </a:prstGeom>
          <a:solidFill>
            <a:srgbClr val="1D69B4"/>
          </a:solidFill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AEA780-11C9-7941-83CB-A4371C97471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86934" y="1120"/>
            <a:ext cx="1066398" cy="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699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06" r:id="rId1"/>
    <p:sldLayoutId id="2147484107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508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E1C397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C428C9-FE80-954C-8F6C-1A40482E2E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5" b="7747"/>
          <a:stretch/>
        </p:blipFill>
        <p:spPr>
          <a:xfrm>
            <a:off x="2" y="1"/>
            <a:ext cx="12191998" cy="6857999"/>
          </a:xfrm>
          <a:prstGeom prst="rect">
            <a:avLst/>
          </a:prstGeom>
          <a:solidFill>
            <a:srgbClr val="195EAA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D7F325-2753-9246-8C2E-3ED0D4983E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791" y="6261173"/>
            <a:ext cx="1549208" cy="5968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1162AE-8592-FF4F-BCE5-1924C7BBE46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86934" y="1120"/>
            <a:ext cx="1066398" cy="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654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0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508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E1C397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F3E1A-3FAE-A246-9E36-466B9751F588}"/>
              </a:ext>
            </a:extLst>
          </p:cNvPr>
          <p:cNvSpPr txBox="1">
            <a:spLocks/>
          </p:cNvSpPr>
          <p:nvPr/>
        </p:nvSpPr>
        <p:spPr>
          <a:xfrm>
            <a:off x="929822" y="3308874"/>
            <a:ext cx="10107372" cy="2254799"/>
          </a:xfrm>
          <a:prstGeom prst="rect">
            <a:avLst/>
          </a:prstGeom>
        </p:spPr>
        <p:txBody>
          <a:bodyPr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spc="600" dirty="0">
                <a:latin typeface="Arial"/>
              </a:rPr>
              <a:t>ENVIRONMENTAL</a:t>
            </a:r>
            <a:r>
              <a:rPr lang="en-US" sz="3600" spc="600" dirty="0"/>
              <a:t> SCIENCES &amp; </a:t>
            </a:r>
          </a:p>
          <a:p>
            <a:r>
              <a:rPr lang="en-US" sz="3600" spc="600" dirty="0"/>
              <a:t>FIELD SERVICES DIVISION</a:t>
            </a:r>
          </a:p>
          <a:p>
            <a:endParaRPr lang="en-US" sz="1200" spc="600" dirty="0"/>
          </a:p>
          <a:p>
            <a:r>
              <a:rPr lang="en-US" sz="1200" spc="600" dirty="0"/>
              <a:t>Daniel George</a:t>
            </a:r>
          </a:p>
          <a:p>
            <a:r>
              <a:rPr lang="en-US" sz="1200" spc="600" dirty="0"/>
              <a:t>Isaac Schmidt</a:t>
            </a:r>
          </a:p>
          <a:p>
            <a:endParaRPr lang="en-US" sz="1200" spc="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70F2CB-EEFD-834B-A102-B3DF44E950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09" y="457199"/>
            <a:ext cx="1828800" cy="9426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4509" y="2968378"/>
            <a:ext cx="18994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kern="1000" spc="300" dirty="0">
                <a:solidFill>
                  <a:schemeClr val="bg1"/>
                </a:solidFill>
              </a:rPr>
              <a:t>PACE ANALYTICAL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E9F0B80-1B05-344D-B0BC-EB4F1F7877EA}"/>
              </a:ext>
            </a:extLst>
          </p:cNvPr>
          <p:cNvCxnSpPr/>
          <p:nvPr/>
        </p:nvCxnSpPr>
        <p:spPr>
          <a:xfrm>
            <a:off x="929822" y="4436772"/>
            <a:ext cx="1023461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7490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Per- and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polyfluoroalkyl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substances (PFAS) are a large, diverse group of manufactured compounds used in a variety of industries:</a:t>
            </a:r>
          </a:p>
          <a:p>
            <a:pPr>
              <a:spcAft>
                <a:spcPts val="1200"/>
              </a:spcAft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Aerospace, automotive, apparels, food packaging, fire-fighting foams, non-stick coatings/cookware, carpeting &amp; metal plating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PFAS are anthropogenic chemicals and do not occur naturally in the environment.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			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Phonetically: PFAS =  PF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+</a:t>
            </a:r>
            <a:r>
              <a:rPr lang="en-US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380895" indent="-380895">
              <a:buFont typeface="Arial" panose="020B0604020202020204" pitchFamily="34" charset="0"/>
              <a:buChar char="•"/>
            </a:pPr>
            <a:endParaRPr lang="en-US" altLang="ko-KR" sz="18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688" y="5230955"/>
            <a:ext cx="1036487" cy="97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296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800" dirty="0">
              <a:solidFill>
                <a:schemeClr val="tx1"/>
              </a:solidFill>
            </a:endParaRPr>
          </a:p>
          <a:p>
            <a:pPr marL="342900" indent="-342900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S"/>
            </a:pPr>
            <a:r>
              <a:rPr lang="en-US" altLang="ko-KR" sz="2000" u="sng" dirty="0">
                <a:cs typeface="Arial" panose="020B0604020202020204" pitchFamily="34" charset="0"/>
              </a:rPr>
              <a:t>Textiles and Leather</a:t>
            </a:r>
            <a:r>
              <a:rPr lang="en-US" altLang="ko-KR" sz="2000" dirty="0">
                <a:cs typeface="Arial" panose="020B0604020202020204" pitchFamily="34" charset="0"/>
              </a:rPr>
              <a:t>: factory and consumer applied coating to repel water, oil, and stains</a:t>
            </a:r>
          </a:p>
          <a:p>
            <a:pPr marL="342900" indent="-342900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S"/>
            </a:pPr>
            <a:r>
              <a:rPr lang="en-US" altLang="ko-KR" sz="2000" u="sng" dirty="0">
                <a:cs typeface="Arial" panose="020B0604020202020204" pitchFamily="34" charset="0"/>
              </a:rPr>
              <a:t>Paper Products</a:t>
            </a:r>
            <a:r>
              <a:rPr lang="en-US" altLang="ko-KR" sz="2000" dirty="0">
                <a:cs typeface="Arial" panose="020B0604020202020204" pitchFamily="34" charset="0"/>
              </a:rPr>
              <a:t>: surface coatings to repel grease and moisture</a:t>
            </a:r>
          </a:p>
          <a:p>
            <a:pPr marL="342900" indent="-342900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S"/>
            </a:pPr>
            <a:r>
              <a:rPr lang="en-US" altLang="ko-KR" sz="2000" u="sng" dirty="0">
                <a:cs typeface="Arial" panose="020B0604020202020204" pitchFamily="34" charset="0"/>
              </a:rPr>
              <a:t>Metal Plating and Etching</a:t>
            </a:r>
            <a:r>
              <a:rPr lang="en-US" altLang="ko-KR" sz="2000" dirty="0">
                <a:cs typeface="Arial" panose="020B0604020202020204" pitchFamily="34" charset="0"/>
              </a:rPr>
              <a:t>: corrosion prevention, wear reduction, surfactant, fume suppressant</a:t>
            </a:r>
          </a:p>
          <a:p>
            <a:pPr marL="342900" indent="-342900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S"/>
            </a:pPr>
            <a:r>
              <a:rPr lang="en-US" altLang="ko-KR" sz="2000" u="sng" dirty="0">
                <a:cs typeface="Arial" panose="020B0604020202020204" pitchFamily="34" charset="0"/>
              </a:rPr>
              <a:t>Wire Manufacturing</a:t>
            </a:r>
            <a:r>
              <a:rPr lang="en-US" altLang="ko-KR" sz="2000" dirty="0">
                <a:cs typeface="Arial" panose="020B0604020202020204" pitchFamily="34" charset="0"/>
              </a:rPr>
              <a:t>: coating and insulation</a:t>
            </a:r>
          </a:p>
          <a:p>
            <a:pPr marL="342900" indent="-342900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S"/>
            </a:pPr>
            <a:r>
              <a:rPr lang="en-US" altLang="ko-KR" sz="2000" dirty="0">
                <a:cs typeface="Arial" panose="020B0604020202020204" pitchFamily="34" charset="0"/>
              </a:rPr>
              <a:t>Pesticides, cleaning products, polishes, photo processing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Common Sources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463" y="4987430"/>
            <a:ext cx="1401674" cy="1542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143" y="4993468"/>
            <a:ext cx="1536545" cy="153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463" y="4993468"/>
            <a:ext cx="2314702" cy="1540329"/>
          </a:xfrm>
          <a:prstGeom prst="rect">
            <a:avLst/>
          </a:prstGeom>
        </p:spPr>
      </p:pic>
      <p:pic>
        <p:nvPicPr>
          <p:cNvPr id="8" name="Picture 2" descr="Image result for gore tex jack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720" y="4987430"/>
            <a:ext cx="1329708" cy="164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440" y="4896912"/>
            <a:ext cx="1932874" cy="1691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939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cs typeface="Arial" pitchFamily="34" charset="0"/>
              </a:rPr>
              <a:t>Wastewater Treatment</a:t>
            </a:r>
          </a:p>
          <a:p>
            <a:r>
              <a:rPr lang="en-US" sz="2400" dirty="0">
                <a:cs typeface="Arial" panose="020B0604020202020204" pitchFamily="34" charset="0"/>
              </a:rPr>
              <a:t>Consumer and industrial use of PFAS-containing materials, including disposal of landfill leachate and firefighting foam, results in the discharge of PFAS to wastewater treatment plants (WWTPs).</a:t>
            </a:r>
            <a:r>
              <a:rPr lang="en-US" sz="2400" b="1" dirty="0">
                <a:cs typeface="Arial" pitchFamily="34" charset="0"/>
              </a:rPr>
              <a:t>  NE states are working to establish regulations to limit PFOA &amp; PFOS to WWTP.</a:t>
            </a:r>
            <a:endParaRPr lang="en-US" altLang="ko-KR" b="1" dirty="0">
              <a:cs typeface="Arial" pitchFamily="34" charset="0"/>
            </a:endParaRPr>
          </a:p>
          <a:p>
            <a:r>
              <a:rPr lang="en-US" altLang="ko-KR" b="1" dirty="0">
                <a:cs typeface="Arial" pitchFamily="34" charset="0"/>
              </a:rPr>
              <a:t>WWTP Operations</a:t>
            </a:r>
          </a:p>
          <a:p>
            <a:pPr marL="341313" indent="-341313">
              <a:buClr>
                <a:srgbClr val="0070C0"/>
              </a:buClr>
              <a:buFont typeface="Wingdings" panose="05000000000000000000" pitchFamily="2" charset="2"/>
              <a:buChar char="S"/>
            </a:pPr>
            <a:r>
              <a:rPr lang="en-US" sz="2400" dirty="0">
                <a:cs typeface="Arial" panose="020B0604020202020204" pitchFamily="34" charset="0"/>
              </a:rPr>
              <a:t>Conventional sewage treatment methods do not efficiently remove PFAS</a:t>
            </a:r>
          </a:p>
          <a:p>
            <a:pPr marL="341313" indent="-341313">
              <a:buClr>
                <a:srgbClr val="0070C0"/>
              </a:buClr>
              <a:buFont typeface="Wingdings" panose="05000000000000000000" pitchFamily="2" charset="2"/>
              <a:buChar char="S"/>
            </a:pPr>
            <a:r>
              <a:rPr lang="en-US" altLang="ko-KR" sz="2400" dirty="0">
                <a:cs typeface="Arial" panose="020B0604020202020204" pitchFamily="34" charset="0"/>
              </a:rPr>
              <a:t>Conventional treatment processes can change PFAS concentrations</a:t>
            </a:r>
          </a:p>
          <a:p>
            <a:pPr marL="690563" lvl="1" indent="-341313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bg1"/>
                </a:solidFill>
                <a:cs typeface="Arial" panose="020B0604020202020204" pitchFamily="34" charset="0"/>
              </a:rPr>
              <a:t>Increase in PFAA due to transformation of precursor PFAS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PFAS in Water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54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b="1" dirty="0">
                <a:cs typeface="Arial" pitchFamily="34" charset="0"/>
              </a:rPr>
              <a:t>WWTP </a:t>
            </a:r>
            <a:r>
              <a:rPr lang="en-US" sz="2000" b="1" dirty="0" err="1">
                <a:cs typeface="Arial" pitchFamily="34" charset="0"/>
              </a:rPr>
              <a:t>Biosolids</a:t>
            </a:r>
            <a:endParaRPr lang="en-US" sz="2000" b="1" dirty="0">
              <a:cs typeface="Arial" pitchFamily="34" charset="0"/>
            </a:endParaRPr>
          </a:p>
          <a:p>
            <a:endParaRPr lang="en-US" sz="2000" b="1" dirty="0">
              <a:cs typeface="Arial" pitchFamily="34" charset="0"/>
            </a:endParaRPr>
          </a:p>
          <a:p>
            <a:pPr marL="341313" indent="-341313">
              <a:buClr>
                <a:srgbClr val="0070C0"/>
              </a:buClr>
              <a:buFont typeface="Wingdings" panose="05000000000000000000" pitchFamily="2" charset="2"/>
              <a:buChar char="S"/>
            </a:pPr>
            <a:r>
              <a:rPr lang="en-US" altLang="ko-KR" sz="2000" dirty="0">
                <a:cs typeface="Arial" pitchFamily="34" charset="0"/>
              </a:rPr>
              <a:t>PFAS have been found in domestic sewage sludge</a:t>
            </a:r>
          </a:p>
          <a:p>
            <a:pPr marL="341313" indent="-341313">
              <a:buClr>
                <a:srgbClr val="0070C0"/>
              </a:buClr>
              <a:buFont typeface="Wingdings" panose="05000000000000000000" pitchFamily="2" charset="2"/>
              <a:buChar char="S"/>
            </a:pPr>
            <a:r>
              <a:rPr lang="en-US" sz="2000" dirty="0">
                <a:cs typeface="Arial" pitchFamily="34" charset="0"/>
              </a:rPr>
              <a:t>More than half of the sludge produced in the United States is applied to agricultural land as </a:t>
            </a:r>
            <a:r>
              <a:rPr lang="en-US" sz="2000" dirty="0" err="1">
                <a:cs typeface="Arial" pitchFamily="34" charset="0"/>
              </a:rPr>
              <a:t>biosolids</a:t>
            </a:r>
            <a:endParaRPr lang="en-US" sz="2000" dirty="0">
              <a:cs typeface="Arial" pitchFamily="34" charset="0"/>
            </a:endParaRPr>
          </a:p>
          <a:p>
            <a:pPr marL="341313" indent="-341313">
              <a:buClr>
                <a:srgbClr val="0070C0"/>
              </a:buClr>
              <a:buFont typeface="Wingdings" panose="05000000000000000000" pitchFamily="2" charset="2"/>
              <a:buChar char="S"/>
            </a:pPr>
            <a:r>
              <a:rPr lang="en-US" sz="2000" dirty="0">
                <a:cs typeface="Arial" pitchFamily="34" charset="0"/>
              </a:rPr>
              <a:t>Application of </a:t>
            </a:r>
            <a:r>
              <a:rPr lang="en-US" sz="2000" dirty="0" err="1">
                <a:cs typeface="Arial" pitchFamily="34" charset="0"/>
              </a:rPr>
              <a:t>biosolids</a:t>
            </a:r>
            <a:r>
              <a:rPr lang="en-US" sz="2000" dirty="0">
                <a:cs typeface="Arial" pitchFamily="34" charset="0"/>
              </a:rPr>
              <a:t> as a soil amendment can result in a transfer of PFAS to soil </a:t>
            </a:r>
            <a:endParaRPr lang="en-US" altLang="ko-KR" sz="2000" dirty="0">
              <a:cs typeface="Arial" pitchFamily="34" charset="0"/>
            </a:endParaRPr>
          </a:p>
          <a:p>
            <a:pPr marL="341313" indent="-341313">
              <a:buClr>
                <a:srgbClr val="0070C0"/>
              </a:buClr>
              <a:buFont typeface="Wingdings" panose="05000000000000000000" pitchFamily="2" charset="2"/>
              <a:buChar char="S"/>
            </a:pPr>
            <a:r>
              <a:rPr lang="en-US" sz="2000" dirty="0">
                <a:cs typeface="Arial" pitchFamily="34" charset="0"/>
              </a:rPr>
              <a:t>PFAS can enter the food chain through the use of </a:t>
            </a:r>
            <a:r>
              <a:rPr lang="en-US" sz="2000" dirty="0" err="1">
                <a:cs typeface="Arial" pitchFamily="34" charset="0"/>
              </a:rPr>
              <a:t>biosolids</a:t>
            </a:r>
            <a:r>
              <a:rPr lang="en-US" sz="2000" dirty="0">
                <a:cs typeface="Arial" pitchFamily="34" charset="0"/>
              </a:rPr>
              <a:t>-amended soil</a:t>
            </a:r>
          </a:p>
          <a:p>
            <a:pPr marL="341313" indent="-341313">
              <a:buClr>
                <a:srgbClr val="0070C0"/>
              </a:buClr>
              <a:buFont typeface="Wingdings" panose="05000000000000000000" pitchFamily="2" charset="2"/>
              <a:buChar char="S"/>
            </a:pPr>
            <a:r>
              <a:rPr lang="en-US" sz="2000" dirty="0">
                <a:cs typeface="Arial" pitchFamily="34" charset="0"/>
              </a:rPr>
              <a:t>PFAS concentrations can be elevated in surface and groundwater in the vicinity of agricultural fields that received PFAS contaminated </a:t>
            </a:r>
            <a:r>
              <a:rPr lang="en-US" sz="2000" dirty="0" err="1">
                <a:cs typeface="Arial" pitchFamily="34" charset="0"/>
              </a:rPr>
              <a:t>biosolids</a:t>
            </a:r>
            <a:r>
              <a:rPr lang="en-US" sz="2000" dirty="0">
                <a:cs typeface="Arial" pitchFamily="34" charset="0"/>
              </a:rPr>
              <a:t> </a:t>
            </a:r>
            <a:endParaRPr lang="en-US" altLang="ko-KR" sz="2000" dirty="0"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Not just in water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86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53466" y="1555564"/>
            <a:ext cx="10131327" cy="5302436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Additionally, DoD QSM 5.3 newest method 533 which is isotope dilution.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PFAS Methods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61" y="1168940"/>
            <a:ext cx="11774239" cy="490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592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04F3E1A-3FAE-A246-9E36-466B9751F588}"/>
              </a:ext>
            </a:extLst>
          </p:cNvPr>
          <p:cNvSpPr txBox="1">
            <a:spLocks/>
          </p:cNvSpPr>
          <p:nvPr/>
        </p:nvSpPr>
        <p:spPr>
          <a:xfrm>
            <a:off x="739564" y="790647"/>
            <a:ext cx="10058400" cy="914400"/>
          </a:xfrm>
          <a:prstGeom prst="rect">
            <a:avLst/>
          </a:prstGeom>
        </p:spPr>
        <p:txBody>
          <a:bodyPr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spc="600" dirty="0"/>
              <a:t>PFAS Monitoring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9F0B80-1B05-344D-B0BC-EB4F1F7877EA}"/>
              </a:ext>
            </a:extLst>
          </p:cNvPr>
          <p:cNvCxnSpPr/>
          <p:nvPr/>
        </p:nvCxnSpPr>
        <p:spPr>
          <a:xfrm>
            <a:off x="739564" y="1576403"/>
            <a:ext cx="228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C1B5BB4-C2E7-094E-9E63-9807A1813146}"/>
              </a:ext>
            </a:extLst>
          </p:cNvPr>
          <p:cNvSpPr txBox="1">
            <a:spLocks/>
          </p:cNvSpPr>
          <p:nvPr/>
        </p:nvSpPr>
        <p:spPr>
          <a:xfrm>
            <a:off x="513022" y="1705047"/>
            <a:ext cx="3781065" cy="446454"/>
          </a:xfrm>
          <a:prstGeom prst="rect">
            <a:avLst/>
          </a:prstGeom>
        </p:spPr>
        <p:txBody>
          <a:bodyPr lIns="0" tIns="0" rIns="0" bIns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E1C3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1500"/>
              </a:lnSpc>
            </a:pPr>
            <a:r>
              <a:rPr lang="en-US" sz="1800" b="1" spc="300" dirty="0">
                <a:solidFill>
                  <a:schemeClr val="bg1"/>
                </a:solidFill>
              </a:rPr>
              <a:t>Proper PFAS Collection Technique</a:t>
            </a:r>
            <a:endParaRPr lang="en-US" sz="1800" spc="300" dirty="0">
              <a:solidFill>
                <a:schemeClr val="bg1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BCFE612-7846-9F49-BF4B-CFEF903DD525}"/>
              </a:ext>
            </a:extLst>
          </p:cNvPr>
          <p:cNvSpPr txBox="1">
            <a:spLocks/>
          </p:cNvSpPr>
          <p:nvPr/>
        </p:nvSpPr>
        <p:spPr>
          <a:xfrm>
            <a:off x="739565" y="2284602"/>
            <a:ext cx="5287162" cy="1717456"/>
          </a:xfrm>
          <a:prstGeom prst="rect">
            <a:avLst/>
          </a:prstGeom>
        </p:spPr>
        <p:txBody>
          <a:bodyPr vert="horz" lIns="0" tIns="0" rIns="0" bIns="0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latin typeface="Arial"/>
              </a:rPr>
              <a:t>Test Prep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Arial"/>
              </a:rPr>
              <a:t>Clean pumps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chemeClr val="bg1"/>
                </a:solidFill>
                <a:latin typeface="Arial"/>
              </a:rPr>
              <a:t>Laboratory supplied PFAS free deionized water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Arial"/>
              </a:rPr>
              <a:t>New/dedicated Tubing (HDPE Tubing)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Arial"/>
              </a:rPr>
              <a:t>Confirm additional sampling equipment is PFAS free or has been decontaminated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Arial"/>
              </a:rPr>
              <a:t>Easy to use FDS which help keep track of notes/results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bg1"/>
              </a:solidFill>
              <a:latin typeface="Arial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800" dirty="0">
              <a:solidFill>
                <a:schemeClr val="bg1"/>
              </a:solidFill>
              <a:latin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bg1"/>
              </a:solidFill>
              <a:latin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BCFE612-7846-9F49-BF4B-CFEF903DD525}"/>
              </a:ext>
            </a:extLst>
          </p:cNvPr>
          <p:cNvSpPr txBox="1">
            <a:spLocks/>
          </p:cNvSpPr>
          <p:nvPr/>
        </p:nvSpPr>
        <p:spPr>
          <a:xfrm>
            <a:off x="739564" y="4135159"/>
            <a:ext cx="5287163" cy="1854213"/>
          </a:xfrm>
          <a:prstGeom prst="rect">
            <a:avLst/>
          </a:prstGeom>
        </p:spPr>
        <p:txBody>
          <a:bodyPr vert="horz" lIns="0" tIns="0" rIns="0" bIns="0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latin typeface="Arial"/>
              </a:rPr>
              <a:t>PFAS Sampling</a:t>
            </a:r>
            <a:endParaRPr lang="en-US" sz="1400" dirty="0">
              <a:solidFill>
                <a:schemeClr val="bg1"/>
              </a:solidFill>
              <a:latin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Arial"/>
              </a:rPr>
              <a:t>Collect PFAS Sample First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Arial"/>
              </a:rPr>
              <a:t>Don’t place sample bottle cap on any surface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Arial"/>
              </a:rPr>
              <a:t>Do not use Teflon Tubing, HDPE Tubing is preferred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Arial"/>
              </a:rPr>
              <a:t>Place each sample in a plastic bag.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Arial"/>
              </a:rPr>
              <a:t>It is recommended to use Field Reagent Blanks (FRB)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bg1"/>
              </a:solidFill>
              <a:latin typeface="Arial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800" dirty="0">
              <a:solidFill>
                <a:schemeClr val="bg1"/>
              </a:solidFill>
              <a:latin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bg1"/>
              </a:solidFill>
              <a:latin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686" y="2418712"/>
            <a:ext cx="4813656" cy="28584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332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Fluorotelomers</a:t>
            </a:r>
            <a:r>
              <a:rPr lang="en-US" dirty="0"/>
              <a:t> – part of PFAS family – AFFF</a:t>
            </a:r>
          </a:p>
          <a:p>
            <a:r>
              <a:rPr lang="en-US" dirty="0"/>
              <a:t>Microbeads/</a:t>
            </a:r>
            <a:r>
              <a:rPr lang="en-US" dirty="0" err="1"/>
              <a:t>Microplastics</a:t>
            </a:r>
            <a:endParaRPr lang="en-US" dirty="0"/>
          </a:p>
          <a:p>
            <a:r>
              <a:rPr lang="en-US" dirty="0"/>
              <a:t>Pharmaceuticals in GW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Contaminants of emerging Concern	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61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04F3E1A-3FAE-A246-9E36-466B9751F588}"/>
              </a:ext>
            </a:extLst>
          </p:cNvPr>
          <p:cNvSpPr txBox="1">
            <a:spLocks/>
          </p:cNvSpPr>
          <p:nvPr/>
        </p:nvSpPr>
        <p:spPr>
          <a:xfrm>
            <a:off x="643944" y="790647"/>
            <a:ext cx="10921284" cy="914400"/>
          </a:xfrm>
          <a:prstGeom prst="rect">
            <a:avLst/>
          </a:prstGeom>
        </p:spPr>
        <p:txBody>
          <a:bodyPr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spc="600" dirty="0"/>
              <a:t>Chain of Custody &amp; Why It Matters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9F0B80-1B05-344D-B0BC-EB4F1F7877EA}"/>
              </a:ext>
            </a:extLst>
          </p:cNvPr>
          <p:cNvCxnSpPr/>
          <p:nvPr/>
        </p:nvCxnSpPr>
        <p:spPr>
          <a:xfrm>
            <a:off x="643944" y="1474603"/>
            <a:ext cx="228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C1B5BB4-C2E7-094E-9E63-9807A1813146}"/>
              </a:ext>
            </a:extLst>
          </p:cNvPr>
          <p:cNvSpPr txBox="1">
            <a:spLocks/>
          </p:cNvSpPr>
          <p:nvPr/>
        </p:nvSpPr>
        <p:spPr>
          <a:xfrm>
            <a:off x="643944" y="1580611"/>
            <a:ext cx="2834640" cy="455933"/>
          </a:xfrm>
          <a:prstGeom prst="rect">
            <a:avLst/>
          </a:prstGeom>
        </p:spPr>
        <p:txBody>
          <a:bodyPr lIns="0" tIns="0" rIns="0" bIns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E1C3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800" b="1" spc="300" dirty="0">
                <a:solidFill>
                  <a:schemeClr val="bg1"/>
                </a:solidFill>
              </a:rPr>
              <a:t>Proper Collection Technique</a:t>
            </a:r>
            <a:endParaRPr lang="en-US" sz="1800" spc="300" dirty="0">
              <a:solidFill>
                <a:schemeClr val="bg1"/>
              </a:solidFill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BCFE612-7846-9F49-BF4B-CFEF903DD525}"/>
              </a:ext>
            </a:extLst>
          </p:cNvPr>
          <p:cNvSpPr txBox="1">
            <a:spLocks/>
          </p:cNvSpPr>
          <p:nvPr/>
        </p:nvSpPr>
        <p:spPr>
          <a:xfrm>
            <a:off x="960118" y="2144742"/>
            <a:ext cx="5167607" cy="2532400"/>
          </a:xfrm>
          <a:prstGeom prst="rect">
            <a:avLst/>
          </a:prstGeom>
        </p:spPr>
        <p:txBody>
          <a:bodyPr vert="horz" lIns="0" tIns="0" rIns="0" bIns="0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latin typeface="Arial"/>
              </a:rPr>
              <a:t>Fill out COC completely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Arial"/>
              </a:rPr>
              <a:t>Client/contact information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Arial"/>
              </a:rPr>
              <a:t>Use permit related Sample ID when necessary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Arial"/>
              </a:rPr>
              <a:t>Double check analytical parameters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Arial"/>
              </a:rPr>
              <a:t>Turn Around Time (TAT)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latin typeface="Arial"/>
              </a:rPr>
              <a:t>The more information the better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latin typeface="Arial"/>
              </a:rPr>
              <a:t>Pack your cooler properly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Arial"/>
              </a:rPr>
              <a:t>Helps ensure samples are received in the proper testing condition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Arial"/>
              </a:rPr>
              <a:t>Loose ice is most effective means to keep samples coolest in the cooler, which is cool.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Fill out any field sheets with notes and observations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Improperly filled out COC could cause delay in analytical results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267" y="2036544"/>
            <a:ext cx="5338261" cy="309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58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C1B5BB4-C2E7-094E-9E63-9807A1813146}"/>
              </a:ext>
            </a:extLst>
          </p:cNvPr>
          <p:cNvSpPr txBox="1">
            <a:spLocks/>
          </p:cNvSpPr>
          <p:nvPr/>
        </p:nvSpPr>
        <p:spPr>
          <a:xfrm>
            <a:off x="960120" y="1890263"/>
            <a:ext cx="10058400" cy="3106740"/>
          </a:xfrm>
          <a:prstGeom prst="rect">
            <a:avLst/>
          </a:prstGeom>
        </p:spPr>
        <p:txBody>
          <a:bodyPr lIns="0" tIns="0" rIns="0" bIns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E1C3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250000"/>
              </a:lnSpc>
            </a:pPr>
            <a:endParaRPr lang="en-US" spc="300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04F3E1A-3FAE-A246-9E36-466B9751F588}"/>
              </a:ext>
            </a:extLst>
          </p:cNvPr>
          <p:cNvSpPr txBox="1">
            <a:spLocks/>
          </p:cNvSpPr>
          <p:nvPr/>
        </p:nvSpPr>
        <p:spPr>
          <a:xfrm>
            <a:off x="960120" y="798283"/>
            <a:ext cx="10058400" cy="1365367"/>
          </a:xfrm>
          <a:prstGeom prst="rect">
            <a:avLst/>
          </a:prstGeom>
        </p:spPr>
        <p:txBody>
          <a:bodyPr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spc="600" dirty="0">
                <a:latin typeface="Arial"/>
              </a:rPr>
              <a:t>Resources</a:t>
            </a:r>
          </a:p>
          <a:p>
            <a:endParaRPr lang="en-US" sz="1600" spc="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317" y="1605104"/>
            <a:ext cx="5998006" cy="505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99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04F3E1A-3FAE-A246-9E36-466B9751F588}"/>
              </a:ext>
            </a:extLst>
          </p:cNvPr>
          <p:cNvSpPr txBox="1">
            <a:spLocks/>
          </p:cNvSpPr>
          <p:nvPr/>
        </p:nvSpPr>
        <p:spPr>
          <a:xfrm>
            <a:off x="929822" y="3308875"/>
            <a:ext cx="10058400" cy="914400"/>
          </a:xfrm>
          <a:prstGeom prst="rect">
            <a:avLst/>
          </a:prstGeom>
        </p:spPr>
        <p:txBody>
          <a:bodyPr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spc="600" dirty="0">
                <a:latin typeface="Arial"/>
              </a:rPr>
              <a:t>THANK YOU</a:t>
            </a:r>
            <a:endParaRPr lang="en-US" sz="3600" spc="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70F2CB-EEFD-834B-A102-B3DF44E950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94" y="458946"/>
            <a:ext cx="1828800" cy="94269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9F0B80-1B05-344D-B0BC-EB4F1F7877EA}"/>
              </a:ext>
            </a:extLst>
          </p:cNvPr>
          <p:cNvCxnSpPr/>
          <p:nvPr/>
        </p:nvCxnSpPr>
        <p:spPr>
          <a:xfrm>
            <a:off x="958850" y="4114800"/>
            <a:ext cx="1023461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55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C1B5BB4-C2E7-094E-9E63-9807A1813146}"/>
              </a:ext>
            </a:extLst>
          </p:cNvPr>
          <p:cNvSpPr txBox="1">
            <a:spLocks/>
          </p:cNvSpPr>
          <p:nvPr/>
        </p:nvSpPr>
        <p:spPr>
          <a:xfrm>
            <a:off x="960120" y="1890263"/>
            <a:ext cx="10058400" cy="3106740"/>
          </a:xfrm>
          <a:prstGeom prst="rect">
            <a:avLst/>
          </a:prstGeom>
        </p:spPr>
        <p:txBody>
          <a:bodyPr lIns="0" tIns="0" rIns="0" bIns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E1C3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250000"/>
              </a:lnSpc>
            </a:pPr>
            <a:r>
              <a:rPr lang="en-US" sz="2000" spc="300" dirty="0">
                <a:solidFill>
                  <a:schemeClr val="bg1"/>
                </a:solidFill>
              </a:rPr>
              <a:t>Why Collecting Viable Samples Matters</a:t>
            </a:r>
          </a:p>
          <a:p>
            <a:pPr>
              <a:lnSpc>
                <a:spcPct val="250000"/>
              </a:lnSpc>
            </a:pPr>
            <a:r>
              <a:rPr lang="en-US" sz="2000" spc="300" dirty="0">
                <a:solidFill>
                  <a:schemeClr val="bg1"/>
                </a:solidFill>
              </a:rPr>
              <a:t>Leachate Sampling Scenarios</a:t>
            </a:r>
          </a:p>
          <a:p>
            <a:pPr>
              <a:lnSpc>
                <a:spcPct val="250000"/>
              </a:lnSpc>
            </a:pPr>
            <a:r>
              <a:rPr lang="en-US" sz="2000" spc="300" dirty="0">
                <a:solidFill>
                  <a:schemeClr val="bg1"/>
                </a:solidFill>
              </a:rPr>
              <a:t>Groundwater Sampling Scenarios</a:t>
            </a:r>
          </a:p>
          <a:p>
            <a:pPr>
              <a:lnSpc>
                <a:spcPct val="250000"/>
              </a:lnSpc>
            </a:pPr>
            <a:r>
              <a:rPr lang="en-US" sz="2000" spc="300" dirty="0">
                <a:solidFill>
                  <a:schemeClr val="bg1"/>
                </a:solidFill>
              </a:rPr>
              <a:t>PFAS &amp; Sampling Suggestions</a:t>
            </a:r>
          </a:p>
          <a:p>
            <a:pPr>
              <a:lnSpc>
                <a:spcPct val="250000"/>
              </a:lnSpc>
            </a:pPr>
            <a:r>
              <a:rPr lang="en-US" sz="2000" spc="300" dirty="0">
                <a:solidFill>
                  <a:schemeClr val="bg1"/>
                </a:solidFill>
              </a:rPr>
              <a:t>Compounds of Emerging Concern </a:t>
            </a:r>
          </a:p>
          <a:p>
            <a:pPr>
              <a:lnSpc>
                <a:spcPct val="250000"/>
              </a:lnSpc>
            </a:pPr>
            <a:r>
              <a:rPr lang="en-US" sz="2000" spc="300" dirty="0">
                <a:solidFill>
                  <a:schemeClr val="bg1"/>
                </a:solidFill>
              </a:rPr>
              <a:t>Field Documentation &amp; Resources</a:t>
            </a:r>
          </a:p>
          <a:p>
            <a:pPr marL="508000" indent="-457200">
              <a:lnSpc>
                <a:spcPct val="250000"/>
              </a:lnSpc>
              <a:buAutoNum type="arabicPlain" startAt="4"/>
            </a:pPr>
            <a:endParaRPr lang="en-US" sz="2000" spc="300" dirty="0">
              <a:solidFill>
                <a:schemeClr val="bg1"/>
              </a:solidFill>
            </a:endParaRPr>
          </a:p>
          <a:p>
            <a:pPr marL="508000" indent="-457200">
              <a:lnSpc>
                <a:spcPct val="250000"/>
              </a:lnSpc>
              <a:buAutoNum type="arabicPlain" startAt="4"/>
            </a:pPr>
            <a:endParaRPr lang="en-US" sz="2000" spc="3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</a:pPr>
            <a:endParaRPr lang="en-US" spc="300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04F3E1A-3FAE-A246-9E36-466B9751F588}"/>
              </a:ext>
            </a:extLst>
          </p:cNvPr>
          <p:cNvSpPr txBox="1">
            <a:spLocks/>
          </p:cNvSpPr>
          <p:nvPr/>
        </p:nvSpPr>
        <p:spPr>
          <a:xfrm>
            <a:off x="960120" y="798283"/>
            <a:ext cx="10058400" cy="1365367"/>
          </a:xfrm>
          <a:prstGeom prst="rect">
            <a:avLst/>
          </a:prstGeom>
        </p:spPr>
        <p:txBody>
          <a:bodyPr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spc="600" dirty="0">
                <a:latin typeface="Arial"/>
              </a:rPr>
              <a:t>AGENDA</a:t>
            </a:r>
          </a:p>
          <a:p>
            <a:r>
              <a:rPr lang="en-US" sz="1600" spc="600" dirty="0"/>
              <a:t>How to Collect Viable Leachate and Groundwater Samples</a:t>
            </a:r>
          </a:p>
        </p:txBody>
      </p:sp>
    </p:spTree>
    <p:extLst>
      <p:ext uri="{BB962C8B-B14F-4D97-AF65-F5344CB8AC3E}">
        <p14:creationId xmlns:p14="http://schemas.microsoft.com/office/powerpoint/2010/main" val="3418269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4F3E1A-3FAE-A246-9E36-466B9751F588}"/>
              </a:ext>
            </a:extLst>
          </p:cNvPr>
          <p:cNvSpPr txBox="1">
            <a:spLocks/>
          </p:cNvSpPr>
          <p:nvPr/>
        </p:nvSpPr>
        <p:spPr>
          <a:xfrm>
            <a:off x="701222" y="253425"/>
            <a:ext cx="11140225" cy="914400"/>
          </a:xfrm>
          <a:prstGeom prst="rect">
            <a:avLst/>
          </a:prstGeom>
        </p:spPr>
        <p:txBody>
          <a:bodyPr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spc="600" dirty="0">
                <a:latin typeface="Arial"/>
              </a:rPr>
              <a:t>Why Collecting Viable Samples Matter</a:t>
            </a:r>
            <a:endParaRPr lang="en-US" sz="3200" spc="6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04F3E1A-3FAE-A246-9E36-466B9751F588}"/>
              </a:ext>
            </a:extLst>
          </p:cNvPr>
          <p:cNvSpPr txBox="1">
            <a:spLocks/>
          </p:cNvSpPr>
          <p:nvPr/>
        </p:nvSpPr>
        <p:spPr>
          <a:xfrm>
            <a:off x="1431424" y="1167825"/>
            <a:ext cx="9573050" cy="393940"/>
          </a:xfrm>
          <a:prstGeom prst="rect">
            <a:avLst/>
          </a:prstGeom>
        </p:spPr>
        <p:txBody>
          <a:bodyPr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b="1" dirty="0"/>
              <a:t>Health of Landfill</a:t>
            </a:r>
          </a:p>
          <a:p>
            <a:pPr>
              <a:lnSpc>
                <a:spcPct val="150000"/>
              </a:lnSpc>
            </a:pPr>
            <a:r>
              <a:rPr lang="en-US" sz="1200" b="1" dirty="0"/>
              <a:t>-Leachate is a key end product of the reactions taking place within the landfill between solid waste, microorganisms, and moisture.</a:t>
            </a:r>
          </a:p>
          <a:p>
            <a:pPr>
              <a:lnSpc>
                <a:spcPct val="150000"/>
              </a:lnSpc>
            </a:pPr>
            <a:r>
              <a:rPr lang="en-US" sz="1200" b="1" dirty="0"/>
              <a:t>-Various laboratory analysis including BOD</a:t>
            </a:r>
            <a:r>
              <a:rPr lang="en-US" sz="1200" b="1" baseline="-25000" dirty="0"/>
              <a:t>5</a:t>
            </a:r>
            <a:r>
              <a:rPr lang="en-US" sz="1200" b="1" dirty="0"/>
              <a:t>, COD, ammonia, pH, and TSS can help characterize the landfill </a:t>
            </a:r>
          </a:p>
          <a:p>
            <a:pPr>
              <a:lnSpc>
                <a:spcPct val="150000"/>
              </a:lnSpc>
            </a:pPr>
            <a:r>
              <a:rPr lang="en-US" sz="1200" b="1" dirty="0"/>
              <a:t>	-Degree of stabilization –Point towards problems of groundwater ingress, excessive recirculation, or presence of unusual wastes</a:t>
            </a:r>
          </a:p>
          <a:p>
            <a:pPr>
              <a:lnSpc>
                <a:spcPct val="150000"/>
              </a:lnSpc>
            </a:pPr>
            <a:r>
              <a:rPr lang="en-US" sz="1200" b="1" dirty="0"/>
              <a:t>-Following improper procedures can skew analytical data obtained from samples, leading to an inaccurate characterization</a:t>
            </a:r>
          </a:p>
          <a:p>
            <a:pPr>
              <a:lnSpc>
                <a:spcPct val="150000"/>
              </a:lnSpc>
            </a:pPr>
            <a:r>
              <a:rPr lang="en-US" sz="1200" b="1" dirty="0"/>
              <a:t>-Good sample collection procedures matter so the data collected is an accurate characterization</a:t>
            </a:r>
          </a:p>
          <a:p>
            <a:pPr>
              <a:lnSpc>
                <a:spcPct val="150000"/>
              </a:lnSpc>
            </a:pPr>
            <a:endParaRPr lang="en-US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E9F0B80-1B05-344D-B0BC-EB4F1F7877EA}"/>
              </a:ext>
            </a:extLst>
          </p:cNvPr>
          <p:cNvCxnSpPr/>
          <p:nvPr/>
        </p:nvCxnSpPr>
        <p:spPr>
          <a:xfrm>
            <a:off x="701033" y="844796"/>
            <a:ext cx="228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694406" y="3834780"/>
            <a:ext cx="457200" cy="457200"/>
            <a:chOff x="954088" y="2646017"/>
            <a:chExt cx="457200" cy="457200"/>
          </a:xfrm>
        </p:grpSpPr>
        <p:sp>
          <p:nvSpPr>
            <p:cNvPr id="8" name="Oval 7"/>
            <p:cNvSpPr/>
            <p:nvPr/>
          </p:nvSpPr>
          <p:spPr>
            <a:xfrm>
              <a:off x="954088" y="2646017"/>
              <a:ext cx="452782" cy="45278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EC1B5BB4-C2E7-094E-9E63-9807A1813146}"/>
                </a:ext>
              </a:extLst>
            </p:cNvPr>
            <p:cNvSpPr txBox="1">
              <a:spLocks/>
            </p:cNvSpPr>
            <p:nvPr/>
          </p:nvSpPr>
          <p:spPr>
            <a:xfrm>
              <a:off x="954088" y="2646017"/>
              <a:ext cx="457200" cy="457200"/>
            </a:xfrm>
            <a:prstGeom prst="rect">
              <a:avLst/>
            </a:prstGeom>
          </p:spPr>
          <p:txBody>
            <a:bodyPr lIns="0" tIns="0" rIns="0" bIns="0" anchor="ctr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50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400" b="0" i="0" u="none" strike="noStrike" cap="none">
                  <a:solidFill>
                    <a:srgbClr val="E1C39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82880">
                <a:lnSpc>
                  <a:spcPts val="1500"/>
                </a:lnSpc>
              </a:pPr>
              <a:r>
                <a:rPr lang="en-US" b="1" spc="300" dirty="0">
                  <a:solidFill>
                    <a:schemeClr val="bg1"/>
                  </a:solidFill>
                </a:rPr>
                <a:t>2</a:t>
              </a:r>
              <a:endParaRPr lang="en-US" spc="3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431423" y="3739588"/>
            <a:ext cx="96798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</a:rPr>
              <a:t>Permit Compliance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bg1"/>
                </a:solidFill>
              </a:rPr>
              <a:t>-Ensures that leachate data falls within parameters outlined by the permitting body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bg1"/>
                </a:solidFill>
              </a:rPr>
              <a:t>-Determine if the landfill is functioning properly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bg1"/>
                </a:solidFill>
              </a:rPr>
              <a:t>-Determine if leachate is suitable for off-site transport and disposal or application</a:t>
            </a: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C1B5BB4-C2E7-094E-9E63-9807A1813146}"/>
              </a:ext>
            </a:extLst>
          </p:cNvPr>
          <p:cNvSpPr txBox="1">
            <a:spLocks/>
          </p:cNvSpPr>
          <p:nvPr/>
        </p:nvSpPr>
        <p:spPr>
          <a:xfrm>
            <a:off x="4367438" y="5594282"/>
            <a:ext cx="457200" cy="457200"/>
          </a:xfrm>
          <a:prstGeom prst="rect">
            <a:avLst/>
          </a:prstGeom>
        </p:spPr>
        <p:txBody>
          <a:bodyPr lIns="0" tIns="0" rIns="0" bIns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E1C3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2880">
              <a:lnSpc>
                <a:spcPts val="1500"/>
              </a:lnSpc>
            </a:pPr>
            <a:endParaRPr lang="en-US" spc="300" dirty="0">
              <a:solidFill>
                <a:schemeClr val="bg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98824" y="1167825"/>
            <a:ext cx="457200" cy="457200"/>
            <a:chOff x="8878550" y="2646017"/>
            <a:chExt cx="457200" cy="457200"/>
          </a:xfrm>
        </p:grpSpPr>
        <p:sp>
          <p:nvSpPr>
            <p:cNvPr id="18" name="Oval 17"/>
            <p:cNvSpPr/>
            <p:nvPr/>
          </p:nvSpPr>
          <p:spPr>
            <a:xfrm>
              <a:off x="8878550" y="2650435"/>
              <a:ext cx="452782" cy="45278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 Placeholder 4">
              <a:extLst>
                <a:ext uri="{FF2B5EF4-FFF2-40B4-BE49-F238E27FC236}">
                  <a16:creationId xmlns:a16="http://schemas.microsoft.com/office/drawing/2014/main" id="{EC1B5BB4-C2E7-094E-9E63-9807A1813146}"/>
                </a:ext>
              </a:extLst>
            </p:cNvPr>
            <p:cNvSpPr txBox="1">
              <a:spLocks/>
            </p:cNvSpPr>
            <p:nvPr/>
          </p:nvSpPr>
          <p:spPr>
            <a:xfrm>
              <a:off x="8878550" y="2646017"/>
              <a:ext cx="457200" cy="457200"/>
            </a:xfrm>
            <a:prstGeom prst="rect">
              <a:avLst/>
            </a:prstGeom>
          </p:spPr>
          <p:txBody>
            <a:bodyPr lIns="0" tIns="0" rIns="0" bIns="0" anchor="ctr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50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400" b="0" i="0" u="none" strike="noStrike" cap="none">
                  <a:solidFill>
                    <a:srgbClr val="E1C39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82880">
                <a:lnSpc>
                  <a:spcPts val="1500"/>
                </a:lnSpc>
              </a:pPr>
              <a:r>
                <a:rPr lang="en-US" b="1" spc="300" dirty="0">
                  <a:solidFill>
                    <a:schemeClr val="bg1"/>
                  </a:solidFill>
                </a:rPr>
                <a:t>1</a:t>
              </a:r>
              <a:endParaRPr lang="en-US" spc="3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8510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04F3E1A-3FAE-A246-9E36-466B9751F588}"/>
              </a:ext>
            </a:extLst>
          </p:cNvPr>
          <p:cNvSpPr txBox="1">
            <a:spLocks/>
          </p:cNvSpPr>
          <p:nvPr/>
        </p:nvSpPr>
        <p:spPr>
          <a:xfrm>
            <a:off x="905785" y="261289"/>
            <a:ext cx="10058400" cy="914400"/>
          </a:xfrm>
          <a:prstGeom prst="rect">
            <a:avLst/>
          </a:prstGeom>
        </p:spPr>
        <p:txBody>
          <a:bodyPr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spc="600" dirty="0">
                <a:latin typeface="Arial"/>
              </a:rPr>
              <a:t>Leachate Monitoring Scenarios</a:t>
            </a:r>
            <a:endParaRPr lang="en-US" sz="3200" spc="6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9F0B80-1B05-344D-B0BC-EB4F1F7877EA}"/>
              </a:ext>
            </a:extLst>
          </p:cNvPr>
          <p:cNvCxnSpPr/>
          <p:nvPr/>
        </p:nvCxnSpPr>
        <p:spPr>
          <a:xfrm>
            <a:off x="905785" y="858444"/>
            <a:ext cx="228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C1B5BB4-C2E7-094E-9E63-9807A1813146}"/>
              </a:ext>
            </a:extLst>
          </p:cNvPr>
          <p:cNvSpPr txBox="1">
            <a:spLocks/>
          </p:cNvSpPr>
          <p:nvPr/>
        </p:nvSpPr>
        <p:spPr>
          <a:xfrm>
            <a:off x="1186487" y="992950"/>
            <a:ext cx="2834640" cy="455933"/>
          </a:xfrm>
          <a:prstGeom prst="rect">
            <a:avLst/>
          </a:prstGeom>
        </p:spPr>
        <p:txBody>
          <a:bodyPr lIns="0" tIns="0" rIns="0" bIns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E1C3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1500"/>
              </a:lnSpc>
            </a:pPr>
            <a:r>
              <a:rPr lang="en-US" sz="1800" b="1" spc="300" dirty="0">
                <a:solidFill>
                  <a:schemeClr val="bg1"/>
                </a:solidFill>
              </a:rPr>
              <a:t>Leachate Collection Well </a:t>
            </a:r>
            <a:endParaRPr lang="en-US" sz="1800" spc="300" dirty="0">
              <a:solidFill>
                <a:schemeClr val="bg1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84150" y="1014439"/>
            <a:ext cx="457200" cy="470414"/>
            <a:chOff x="954088" y="2661827"/>
            <a:chExt cx="457200" cy="470414"/>
          </a:xfrm>
        </p:grpSpPr>
        <p:sp>
          <p:nvSpPr>
            <p:cNvPr id="7" name="Oval 6"/>
            <p:cNvSpPr/>
            <p:nvPr/>
          </p:nvSpPr>
          <p:spPr>
            <a:xfrm>
              <a:off x="954088" y="2661827"/>
              <a:ext cx="452782" cy="45278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EC1B5BB4-C2E7-094E-9E63-9807A1813146}"/>
                </a:ext>
              </a:extLst>
            </p:cNvPr>
            <p:cNvSpPr txBox="1">
              <a:spLocks/>
            </p:cNvSpPr>
            <p:nvPr/>
          </p:nvSpPr>
          <p:spPr>
            <a:xfrm>
              <a:off x="954088" y="2675041"/>
              <a:ext cx="457200" cy="457200"/>
            </a:xfrm>
            <a:prstGeom prst="rect">
              <a:avLst/>
            </a:prstGeom>
          </p:spPr>
          <p:txBody>
            <a:bodyPr lIns="0" tIns="0" rIns="0" bIns="0" anchor="ctr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50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400" b="0" i="0" u="none" strike="noStrike" cap="none">
                  <a:solidFill>
                    <a:srgbClr val="E1C39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82880">
                <a:lnSpc>
                  <a:spcPts val="1500"/>
                </a:lnSpc>
              </a:pPr>
              <a:r>
                <a:rPr lang="en-US" b="1" spc="300" dirty="0">
                  <a:solidFill>
                    <a:schemeClr val="bg1"/>
                  </a:solidFill>
                </a:rPr>
                <a:t>1</a:t>
              </a:r>
              <a:endParaRPr lang="en-US" spc="3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824054" y="1027653"/>
            <a:ext cx="457200" cy="457200"/>
            <a:chOff x="4720943" y="2646017"/>
            <a:chExt cx="457200" cy="457200"/>
          </a:xfrm>
        </p:grpSpPr>
        <p:sp>
          <p:nvSpPr>
            <p:cNvPr id="13" name="Oval 12"/>
            <p:cNvSpPr/>
            <p:nvPr/>
          </p:nvSpPr>
          <p:spPr>
            <a:xfrm>
              <a:off x="4720943" y="2650435"/>
              <a:ext cx="452782" cy="45278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EC1B5BB4-C2E7-094E-9E63-9807A1813146}"/>
                </a:ext>
              </a:extLst>
            </p:cNvPr>
            <p:cNvSpPr txBox="1">
              <a:spLocks/>
            </p:cNvSpPr>
            <p:nvPr/>
          </p:nvSpPr>
          <p:spPr>
            <a:xfrm>
              <a:off x="4720943" y="2646017"/>
              <a:ext cx="457200" cy="457200"/>
            </a:xfrm>
            <a:prstGeom prst="rect">
              <a:avLst/>
            </a:prstGeom>
          </p:spPr>
          <p:txBody>
            <a:bodyPr lIns="0" tIns="0" rIns="0" bIns="0" anchor="ctr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50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400" b="0" i="0" u="none" strike="noStrike" cap="none">
                  <a:solidFill>
                    <a:srgbClr val="E1C39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82880">
                <a:lnSpc>
                  <a:spcPts val="1500"/>
                </a:lnSpc>
              </a:pPr>
              <a:r>
                <a:rPr lang="en-US" b="1" spc="300" dirty="0">
                  <a:solidFill>
                    <a:schemeClr val="bg1"/>
                  </a:solidFill>
                </a:rPr>
                <a:t>2</a:t>
              </a:r>
              <a:endParaRPr lang="en-US" spc="3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84150" y="3462370"/>
            <a:ext cx="457200" cy="457200"/>
            <a:chOff x="8878550" y="2646017"/>
            <a:chExt cx="457200" cy="457200"/>
          </a:xfrm>
        </p:grpSpPr>
        <p:sp>
          <p:nvSpPr>
            <p:cNvPr id="15" name="Oval 14"/>
            <p:cNvSpPr/>
            <p:nvPr/>
          </p:nvSpPr>
          <p:spPr>
            <a:xfrm>
              <a:off x="8878550" y="2650435"/>
              <a:ext cx="452782" cy="45278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 Placeholder 4">
              <a:extLst>
                <a:ext uri="{FF2B5EF4-FFF2-40B4-BE49-F238E27FC236}">
                  <a16:creationId xmlns:a16="http://schemas.microsoft.com/office/drawing/2014/main" id="{EC1B5BB4-C2E7-094E-9E63-9807A1813146}"/>
                </a:ext>
              </a:extLst>
            </p:cNvPr>
            <p:cNvSpPr txBox="1">
              <a:spLocks/>
            </p:cNvSpPr>
            <p:nvPr/>
          </p:nvSpPr>
          <p:spPr>
            <a:xfrm>
              <a:off x="8878550" y="2646017"/>
              <a:ext cx="457200" cy="457200"/>
            </a:xfrm>
            <a:prstGeom prst="rect">
              <a:avLst/>
            </a:prstGeom>
          </p:spPr>
          <p:txBody>
            <a:bodyPr lIns="0" tIns="0" rIns="0" bIns="0" anchor="ctr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50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400" b="0" i="0" u="none" strike="noStrike" cap="none">
                  <a:solidFill>
                    <a:srgbClr val="E1C39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82880">
                <a:lnSpc>
                  <a:spcPts val="1500"/>
                </a:lnSpc>
              </a:pPr>
              <a:r>
                <a:rPr lang="en-US" b="1" spc="300" dirty="0">
                  <a:solidFill>
                    <a:schemeClr val="bg1"/>
                  </a:solidFill>
                </a:rPr>
                <a:t>3</a:t>
              </a:r>
              <a:endParaRPr lang="en-US" spc="3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883443" y="3536116"/>
            <a:ext cx="457200" cy="457200"/>
            <a:chOff x="1942705" y="4530724"/>
            <a:chExt cx="457200" cy="457200"/>
          </a:xfrm>
        </p:grpSpPr>
        <p:sp>
          <p:nvSpPr>
            <p:cNvPr id="17" name="Oval 16"/>
            <p:cNvSpPr/>
            <p:nvPr/>
          </p:nvSpPr>
          <p:spPr>
            <a:xfrm>
              <a:off x="1942705" y="4532933"/>
              <a:ext cx="452782" cy="45278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EC1B5BB4-C2E7-094E-9E63-9807A1813146}"/>
                </a:ext>
              </a:extLst>
            </p:cNvPr>
            <p:cNvSpPr txBox="1">
              <a:spLocks/>
            </p:cNvSpPr>
            <p:nvPr/>
          </p:nvSpPr>
          <p:spPr>
            <a:xfrm>
              <a:off x="1942705" y="4530724"/>
              <a:ext cx="457200" cy="457200"/>
            </a:xfrm>
            <a:prstGeom prst="rect">
              <a:avLst/>
            </a:prstGeom>
          </p:spPr>
          <p:txBody>
            <a:bodyPr lIns="0" tIns="0" rIns="0" bIns="0" anchor="ctr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508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400" b="0" i="0" u="none" strike="noStrike" cap="none">
                  <a:solidFill>
                    <a:srgbClr val="E1C39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82880">
                <a:lnSpc>
                  <a:spcPts val="1500"/>
                </a:lnSpc>
              </a:pPr>
              <a:r>
                <a:rPr lang="en-US" b="1" spc="300" dirty="0">
                  <a:solidFill>
                    <a:schemeClr val="bg1"/>
                  </a:solidFill>
                </a:rPr>
                <a:t>4</a:t>
              </a:r>
              <a:endParaRPr lang="en-US" spc="3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EC1B5BB4-C2E7-094E-9E63-9807A1813146}"/>
              </a:ext>
            </a:extLst>
          </p:cNvPr>
          <p:cNvSpPr txBox="1">
            <a:spLocks/>
          </p:cNvSpPr>
          <p:nvPr/>
        </p:nvSpPr>
        <p:spPr>
          <a:xfrm>
            <a:off x="7871752" y="982568"/>
            <a:ext cx="2743200" cy="455933"/>
          </a:xfrm>
          <a:prstGeom prst="rect">
            <a:avLst/>
          </a:prstGeom>
        </p:spPr>
        <p:txBody>
          <a:bodyPr lIns="0" tIns="0" rIns="0" bIns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E1C3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spc="300" dirty="0">
                <a:solidFill>
                  <a:schemeClr val="bg1"/>
                </a:solidFill>
              </a:rPr>
              <a:t>Storage Tanks</a:t>
            </a:r>
            <a:endParaRPr lang="en-US" sz="1800" spc="300" dirty="0">
              <a:solidFill>
                <a:schemeClr val="bg1"/>
              </a:solidFill>
            </a:endParaRP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EC1B5BB4-C2E7-094E-9E63-9807A1813146}"/>
              </a:ext>
            </a:extLst>
          </p:cNvPr>
          <p:cNvSpPr txBox="1">
            <a:spLocks/>
          </p:cNvSpPr>
          <p:nvPr/>
        </p:nvSpPr>
        <p:spPr>
          <a:xfrm>
            <a:off x="1361541" y="3537383"/>
            <a:ext cx="2286000" cy="455933"/>
          </a:xfrm>
          <a:prstGeom prst="rect">
            <a:avLst/>
          </a:prstGeom>
        </p:spPr>
        <p:txBody>
          <a:bodyPr lIns="0" tIns="0" rIns="0" bIns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E1C3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800" b="1" spc="300" dirty="0">
                <a:solidFill>
                  <a:schemeClr val="bg1"/>
                </a:solidFill>
              </a:rPr>
              <a:t>Leachate Pond</a:t>
            </a:r>
            <a:endParaRPr lang="en-US" sz="1800" spc="300" dirty="0">
              <a:solidFill>
                <a:schemeClr val="bg1"/>
              </a:solidFill>
            </a:endParaRP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EC1B5BB4-C2E7-094E-9E63-9807A1813146}"/>
              </a:ext>
            </a:extLst>
          </p:cNvPr>
          <p:cNvSpPr txBox="1">
            <a:spLocks/>
          </p:cNvSpPr>
          <p:nvPr/>
        </p:nvSpPr>
        <p:spPr>
          <a:xfrm>
            <a:off x="7735184" y="3355680"/>
            <a:ext cx="2847524" cy="818071"/>
          </a:xfrm>
          <a:prstGeom prst="rect">
            <a:avLst/>
          </a:prstGeom>
        </p:spPr>
        <p:txBody>
          <a:bodyPr lIns="0" tIns="0" rIns="0" bIns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E1C3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1500"/>
              </a:lnSpc>
            </a:pPr>
            <a:r>
              <a:rPr lang="en-US" sz="1800" b="1" spc="300" dirty="0">
                <a:solidFill>
                  <a:schemeClr val="bg1"/>
                </a:solidFill>
              </a:rPr>
              <a:t>Post Application Monitoring Well</a:t>
            </a:r>
            <a:endParaRPr lang="en-US" sz="1800" spc="3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932" y="4092906"/>
            <a:ext cx="3333750" cy="20288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32" y="1498067"/>
            <a:ext cx="3333750" cy="18307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071" y="1465930"/>
            <a:ext cx="3333750" cy="18206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071" y="4119334"/>
            <a:ext cx="3333751" cy="19759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1031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04F3E1A-3FAE-A246-9E36-466B9751F588}"/>
              </a:ext>
            </a:extLst>
          </p:cNvPr>
          <p:cNvSpPr txBox="1">
            <a:spLocks/>
          </p:cNvSpPr>
          <p:nvPr/>
        </p:nvSpPr>
        <p:spPr>
          <a:xfrm>
            <a:off x="966106" y="790647"/>
            <a:ext cx="10058400" cy="914400"/>
          </a:xfrm>
          <a:prstGeom prst="rect">
            <a:avLst/>
          </a:prstGeom>
        </p:spPr>
        <p:txBody>
          <a:bodyPr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spc="600" dirty="0">
                <a:latin typeface="Arial"/>
              </a:rPr>
              <a:t>Leachate Collection Well</a:t>
            </a:r>
            <a:endParaRPr lang="en-US" sz="3200" spc="6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9F0B80-1B05-344D-B0BC-EB4F1F7877EA}"/>
              </a:ext>
            </a:extLst>
          </p:cNvPr>
          <p:cNvCxnSpPr/>
          <p:nvPr/>
        </p:nvCxnSpPr>
        <p:spPr>
          <a:xfrm>
            <a:off x="963613" y="1554480"/>
            <a:ext cx="228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C1B5BB4-C2E7-094E-9E63-9807A1813146}"/>
              </a:ext>
            </a:extLst>
          </p:cNvPr>
          <p:cNvSpPr txBox="1">
            <a:spLocks/>
          </p:cNvSpPr>
          <p:nvPr/>
        </p:nvSpPr>
        <p:spPr>
          <a:xfrm>
            <a:off x="612775" y="1862381"/>
            <a:ext cx="3668280" cy="455933"/>
          </a:xfrm>
          <a:prstGeom prst="rect">
            <a:avLst/>
          </a:prstGeom>
        </p:spPr>
        <p:txBody>
          <a:bodyPr lIns="0" tIns="0" rIns="0" bIns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E1C3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1500"/>
              </a:lnSpc>
            </a:pPr>
            <a:r>
              <a:rPr lang="en-US" sz="1800" b="1" spc="300" dirty="0">
                <a:solidFill>
                  <a:schemeClr val="bg1"/>
                </a:solidFill>
              </a:rPr>
              <a:t>Proper Collection Technique &amp; Equipment</a:t>
            </a:r>
            <a:endParaRPr lang="en-US" sz="1800" spc="300" dirty="0">
              <a:solidFill>
                <a:schemeClr val="bg1"/>
              </a:solidFill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BCFE612-7846-9F49-BF4B-CFEF903DD525}"/>
              </a:ext>
            </a:extLst>
          </p:cNvPr>
          <p:cNvSpPr txBox="1">
            <a:spLocks/>
          </p:cNvSpPr>
          <p:nvPr/>
        </p:nvSpPr>
        <p:spPr>
          <a:xfrm>
            <a:off x="613758" y="2574325"/>
            <a:ext cx="4397491" cy="3195453"/>
          </a:xfrm>
          <a:prstGeom prst="rect">
            <a:avLst/>
          </a:prstGeom>
        </p:spPr>
        <p:txBody>
          <a:bodyPr vert="horz" lIns="0" tIns="0" rIns="0" bIns="0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latin typeface="Arial"/>
              </a:rPr>
              <a:t>Low Flow Pump and Sample Cell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Arial"/>
              </a:rPr>
              <a:t>Helps with Recharge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Arial"/>
              </a:rPr>
              <a:t>Don’t need to purge a large volume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latin typeface="Arial"/>
              </a:rPr>
              <a:t>Field Parameters Near Stable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latin typeface="Arial"/>
              </a:rPr>
              <a:t>Teflon Tubing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latin typeface="Arial"/>
              </a:rPr>
              <a:t>Make sure sample collection does not overly agitate leachate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latin typeface="Arial"/>
              </a:rPr>
              <a:t>Also make sure collection is not just from the top portion of leachate in well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Arial"/>
              </a:rPr>
              <a:t>Top portion may have volatilized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Arial"/>
              </a:rPr>
              <a:t>Bottom may contain unrepresentative sludge/solids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746" y="2318314"/>
            <a:ext cx="4561609" cy="31979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AutoShape 6" descr="Image result for ysi flow through cel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37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04F3E1A-3FAE-A246-9E36-466B9751F588}"/>
              </a:ext>
            </a:extLst>
          </p:cNvPr>
          <p:cNvSpPr txBox="1">
            <a:spLocks/>
          </p:cNvSpPr>
          <p:nvPr/>
        </p:nvSpPr>
        <p:spPr>
          <a:xfrm>
            <a:off x="966106" y="790647"/>
            <a:ext cx="10058400" cy="914400"/>
          </a:xfrm>
          <a:prstGeom prst="rect">
            <a:avLst/>
          </a:prstGeom>
        </p:spPr>
        <p:txBody>
          <a:bodyPr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spc="600" dirty="0">
                <a:latin typeface="Arial"/>
              </a:rPr>
              <a:t>Storage Tanks/Leachate Pond</a:t>
            </a:r>
            <a:endParaRPr lang="en-US" sz="3200" spc="6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9F0B80-1B05-344D-B0BC-EB4F1F7877EA}"/>
              </a:ext>
            </a:extLst>
          </p:cNvPr>
          <p:cNvCxnSpPr/>
          <p:nvPr/>
        </p:nvCxnSpPr>
        <p:spPr>
          <a:xfrm>
            <a:off x="963613" y="1554480"/>
            <a:ext cx="228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C1B5BB4-C2E7-094E-9E63-9807A1813146}"/>
              </a:ext>
            </a:extLst>
          </p:cNvPr>
          <p:cNvSpPr txBox="1">
            <a:spLocks/>
          </p:cNvSpPr>
          <p:nvPr/>
        </p:nvSpPr>
        <p:spPr>
          <a:xfrm>
            <a:off x="960120" y="1862381"/>
            <a:ext cx="2834640" cy="455933"/>
          </a:xfrm>
          <a:prstGeom prst="rect">
            <a:avLst/>
          </a:prstGeom>
        </p:spPr>
        <p:txBody>
          <a:bodyPr lIns="0" tIns="0" rIns="0" bIns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E1C3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800" b="1" spc="300" dirty="0">
                <a:solidFill>
                  <a:schemeClr val="bg1"/>
                </a:solidFill>
              </a:rPr>
              <a:t>Proper Collection Technique</a:t>
            </a:r>
            <a:endParaRPr lang="en-US" sz="1800" spc="300" dirty="0">
              <a:solidFill>
                <a:schemeClr val="bg1"/>
              </a:solidFill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BCFE612-7846-9F49-BF4B-CFEF903DD525}"/>
              </a:ext>
            </a:extLst>
          </p:cNvPr>
          <p:cNvSpPr txBox="1">
            <a:spLocks/>
          </p:cNvSpPr>
          <p:nvPr/>
        </p:nvSpPr>
        <p:spPr>
          <a:xfrm>
            <a:off x="960119" y="2530755"/>
            <a:ext cx="4397491" cy="3547927"/>
          </a:xfrm>
          <a:prstGeom prst="rect">
            <a:avLst/>
          </a:prstGeom>
        </p:spPr>
        <p:txBody>
          <a:bodyPr vert="horz" lIns="0" tIns="0" rIns="0" bIns="0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latin typeface="Arial"/>
              </a:rPr>
              <a:t>Teflon Tubing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Make sure sample collection does not overly agitate leachate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Also make sure collection is not just from the top portion of leachate in tank, utilize bailer or pump to get a representative sample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VOC procedures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Turn off your vehicle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Don’t use products that contain VOCs prior to sampling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Wear proper gloves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Fill glass bottle as direct as possible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884" y="2318314"/>
            <a:ext cx="4391694" cy="33173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6099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04F3E1A-3FAE-A246-9E36-466B9751F588}"/>
              </a:ext>
            </a:extLst>
          </p:cNvPr>
          <p:cNvSpPr txBox="1">
            <a:spLocks/>
          </p:cNvSpPr>
          <p:nvPr/>
        </p:nvSpPr>
        <p:spPr>
          <a:xfrm>
            <a:off x="966106" y="790647"/>
            <a:ext cx="10058400" cy="914400"/>
          </a:xfrm>
          <a:prstGeom prst="rect">
            <a:avLst/>
          </a:prstGeom>
        </p:spPr>
        <p:txBody>
          <a:bodyPr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spc="600" dirty="0">
                <a:latin typeface="Arial"/>
              </a:rPr>
              <a:t>Post Application Monitoring Well</a:t>
            </a:r>
            <a:endParaRPr lang="en-US" sz="3200" spc="6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9F0B80-1B05-344D-B0BC-EB4F1F7877EA}"/>
              </a:ext>
            </a:extLst>
          </p:cNvPr>
          <p:cNvCxnSpPr/>
          <p:nvPr/>
        </p:nvCxnSpPr>
        <p:spPr>
          <a:xfrm>
            <a:off x="963613" y="1554480"/>
            <a:ext cx="228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C1B5BB4-C2E7-094E-9E63-9807A1813146}"/>
              </a:ext>
            </a:extLst>
          </p:cNvPr>
          <p:cNvSpPr txBox="1">
            <a:spLocks/>
          </p:cNvSpPr>
          <p:nvPr/>
        </p:nvSpPr>
        <p:spPr>
          <a:xfrm>
            <a:off x="960120" y="2240913"/>
            <a:ext cx="2834640" cy="455933"/>
          </a:xfrm>
          <a:prstGeom prst="rect">
            <a:avLst/>
          </a:prstGeom>
        </p:spPr>
        <p:txBody>
          <a:bodyPr lIns="0" tIns="0" rIns="0" bIns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E1C3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1500"/>
              </a:lnSpc>
            </a:pPr>
            <a:r>
              <a:rPr lang="en-US" sz="1800" b="1" spc="300" dirty="0">
                <a:solidFill>
                  <a:schemeClr val="bg1"/>
                </a:solidFill>
              </a:rPr>
              <a:t>Proper Collection Technique</a:t>
            </a:r>
            <a:endParaRPr lang="en-US" sz="1800" spc="300" dirty="0">
              <a:solidFill>
                <a:schemeClr val="bg1"/>
              </a:solidFill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BCFE612-7846-9F49-BF4B-CFEF903DD525}"/>
              </a:ext>
            </a:extLst>
          </p:cNvPr>
          <p:cNvSpPr txBox="1">
            <a:spLocks/>
          </p:cNvSpPr>
          <p:nvPr/>
        </p:nvSpPr>
        <p:spPr>
          <a:xfrm>
            <a:off x="960120" y="2904828"/>
            <a:ext cx="4397491" cy="2508836"/>
          </a:xfrm>
          <a:prstGeom prst="rect">
            <a:avLst/>
          </a:prstGeom>
        </p:spPr>
        <p:txBody>
          <a:bodyPr vert="horz" lIns="0" tIns="0" rIns="0" bIns="0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latin typeface="Arial"/>
              </a:rPr>
              <a:t>Low Flow Pump and Sample Cell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Arial"/>
              </a:rPr>
              <a:t>1 LPM purge rate taking a field reading every 5 minutes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Arial"/>
              </a:rPr>
              <a:t>Field Parameters – Using YSI Pro Plus</a:t>
            </a:r>
            <a:endParaRPr lang="en-US" sz="1800" dirty="0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latin typeface="Arial"/>
              </a:rPr>
              <a:t>Teflon Tubing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Dedicated field monitoring pumps, Don’t need to worry about field sampling procedures affecting results.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727" y="1705047"/>
            <a:ext cx="4028210" cy="44618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4537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04F3E1A-3FAE-A246-9E36-466B9751F588}"/>
              </a:ext>
            </a:extLst>
          </p:cNvPr>
          <p:cNvSpPr txBox="1">
            <a:spLocks/>
          </p:cNvSpPr>
          <p:nvPr/>
        </p:nvSpPr>
        <p:spPr>
          <a:xfrm>
            <a:off x="966106" y="790647"/>
            <a:ext cx="10058400" cy="914400"/>
          </a:xfrm>
          <a:prstGeom prst="rect">
            <a:avLst/>
          </a:prstGeom>
        </p:spPr>
        <p:txBody>
          <a:bodyPr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spc="600" dirty="0">
                <a:latin typeface="Arial"/>
              </a:rPr>
              <a:t>Filling Lab Bottles</a:t>
            </a:r>
            <a:endParaRPr lang="en-US" sz="3200" spc="6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9F0B80-1B05-344D-B0BC-EB4F1F7877EA}"/>
              </a:ext>
            </a:extLst>
          </p:cNvPr>
          <p:cNvCxnSpPr/>
          <p:nvPr/>
        </p:nvCxnSpPr>
        <p:spPr>
          <a:xfrm>
            <a:off x="963613" y="1554480"/>
            <a:ext cx="228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C1B5BB4-C2E7-094E-9E63-9807A1813146}"/>
              </a:ext>
            </a:extLst>
          </p:cNvPr>
          <p:cNvSpPr txBox="1">
            <a:spLocks/>
          </p:cNvSpPr>
          <p:nvPr/>
        </p:nvSpPr>
        <p:spPr>
          <a:xfrm>
            <a:off x="960120" y="1862381"/>
            <a:ext cx="2834640" cy="455933"/>
          </a:xfrm>
          <a:prstGeom prst="rect">
            <a:avLst/>
          </a:prstGeom>
        </p:spPr>
        <p:txBody>
          <a:bodyPr lIns="0" tIns="0" rIns="0" bIns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E1C3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1500"/>
              </a:lnSpc>
            </a:pPr>
            <a:r>
              <a:rPr lang="en-US" sz="1800" b="1" spc="300" dirty="0">
                <a:solidFill>
                  <a:schemeClr val="bg1"/>
                </a:solidFill>
              </a:rPr>
              <a:t>Proper Collection Technique</a:t>
            </a:r>
            <a:endParaRPr lang="en-US" sz="1800" spc="300" dirty="0">
              <a:solidFill>
                <a:schemeClr val="bg1"/>
              </a:solidFill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BCFE612-7846-9F49-BF4B-CFEF903DD525}"/>
              </a:ext>
            </a:extLst>
          </p:cNvPr>
          <p:cNvSpPr txBox="1">
            <a:spLocks/>
          </p:cNvSpPr>
          <p:nvPr/>
        </p:nvSpPr>
        <p:spPr>
          <a:xfrm>
            <a:off x="960120" y="2318314"/>
            <a:ext cx="5132455" cy="3270828"/>
          </a:xfrm>
          <a:prstGeom prst="rect">
            <a:avLst/>
          </a:prstGeom>
        </p:spPr>
        <p:txBody>
          <a:bodyPr vert="horz" lIns="0" tIns="0" rIns="0" bIns="0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Filling VOC vials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Leachate reacts with preservative and causes foam. Bubbles are ok but only want approximately 6 mm in diameter of total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Be aware of bottles containing preservatives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Fill bottles to neckline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If sample is known to have a high or low pH let the lab know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bg1"/>
              </a:solidFill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</a:pPr>
            <a:endParaRPr lang="en-US" sz="10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267" y="1705047"/>
            <a:ext cx="5428180" cy="40452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8298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1313" lvl="0" indent="-341313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S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Lack of federal regulation</a:t>
            </a:r>
          </a:p>
          <a:p>
            <a:pPr marL="341313" lvl="0" indent="-341313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S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Non-uniformity of state regulation</a:t>
            </a:r>
          </a:p>
          <a:p>
            <a:pPr marL="341313" lvl="0" indent="-341313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S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Non-uniformity of test methods</a:t>
            </a:r>
          </a:p>
          <a:p>
            <a:pPr marL="341313" lvl="0" indent="-341313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S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Lack of environmental test methods</a:t>
            </a:r>
          </a:p>
          <a:p>
            <a:pPr marL="341313" lvl="0" indent="-341313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S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Variety of compound lists</a:t>
            </a:r>
          </a:p>
          <a:p>
            <a:pPr marL="341313" lvl="0" indent="-341313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S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Thousands of PFAS compounds</a:t>
            </a:r>
          </a:p>
          <a:p>
            <a:pPr marL="341313" lvl="0" indent="-341313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S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Low DLs vs contaminated matrices</a:t>
            </a:r>
          </a:p>
          <a:p>
            <a:pPr marL="341313" lvl="0" indent="-341313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S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Ultra restrictive field sampling guidance</a:t>
            </a:r>
          </a:p>
          <a:p>
            <a:pPr marL="341313" lvl="0" indent="-341313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S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All this conspires to lead to uncertainty &amp; a highly consultative process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PFAS is the Wild West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49616"/>
      </p:ext>
    </p:extLst>
  </p:cSld>
  <p:clrMapOvr>
    <a:masterClrMapping/>
  </p:clrMapOvr>
</p:sld>
</file>

<file path=ppt/theme/theme1.xml><?xml version="1.0" encoding="utf-8"?>
<a:theme xmlns:a="http://schemas.openxmlformats.org/drawingml/2006/main" name="19_Office Theme">
  <a:themeElements>
    <a:clrScheme name="Custom 18">
      <a:dk1>
        <a:srgbClr val="000000"/>
      </a:dk1>
      <a:lt1>
        <a:srgbClr val="FFFFFF"/>
      </a:lt1>
      <a:dk2>
        <a:srgbClr val="FDFBF8"/>
      </a:dk2>
      <a:lt2>
        <a:srgbClr val="E7E6E6"/>
      </a:lt2>
      <a:accent1>
        <a:srgbClr val="2B361E"/>
      </a:accent1>
      <a:accent2>
        <a:srgbClr val="EFC94C"/>
      </a:accent2>
      <a:accent3>
        <a:srgbClr val="ECE7DF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5_Office Theme">
  <a:themeElements>
    <a:clrScheme name="Custom 18">
      <a:dk1>
        <a:srgbClr val="000000"/>
      </a:dk1>
      <a:lt1>
        <a:srgbClr val="FFFFFF"/>
      </a:lt1>
      <a:dk2>
        <a:srgbClr val="FDFBF8"/>
      </a:dk2>
      <a:lt2>
        <a:srgbClr val="E7E6E6"/>
      </a:lt2>
      <a:accent1>
        <a:srgbClr val="2B361E"/>
      </a:accent1>
      <a:accent2>
        <a:srgbClr val="EFC94C"/>
      </a:accent2>
      <a:accent3>
        <a:srgbClr val="ECE7DF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5_Office Theme">
  <a:themeElements>
    <a:clrScheme name="Custom 18">
      <a:dk1>
        <a:srgbClr val="000000"/>
      </a:dk1>
      <a:lt1>
        <a:srgbClr val="FFFFFF"/>
      </a:lt1>
      <a:dk2>
        <a:srgbClr val="FDFBF8"/>
      </a:dk2>
      <a:lt2>
        <a:srgbClr val="E7E6E6"/>
      </a:lt2>
      <a:accent1>
        <a:srgbClr val="2B361E"/>
      </a:accent1>
      <a:accent2>
        <a:srgbClr val="EFC94C"/>
      </a:accent2>
      <a:accent3>
        <a:srgbClr val="ECE7DF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4_Office Theme">
  <a:themeElements>
    <a:clrScheme name="Custom 18">
      <a:dk1>
        <a:srgbClr val="000000"/>
      </a:dk1>
      <a:lt1>
        <a:srgbClr val="FFFFFF"/>
      </a:lt1>
      <a:dk2>
        <a:srgbClr val="FDFBF8"/>
      </a:dk2>
      <a:lt2>
        <a:srgbClr val="E7E6E6"/>
      </a:lt2>
      <a:accent1>
        <a:srgbClr val="2B361E"/>
      </a:accent1>
      <a:accent2>
        <a:srgbClr val="EFC94C"/>
      </a:accent2>
      <a:accent3>
        <a:srgbClr val="ECE7DF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3_Office Theme">
  <a:themeElements>
    <a:clrScheme name="Custom 18">
      <a:dk1>
        <a:srgbClr val="000000"/>
      </a:dk1>
      <a:lt1>
        <a:srgbClr val="FFFFFF"/>
      </a:lt1>
      <a:dk2>
        <a:srgbClr val="FDFBF8"/>
      </a:dk2>
      <a:lt2>
        <a:srgbClr val="E7E6E6"/>
      </a:lt2>
      <a:accent1>
        <a:srgbClr val="2B361E"/>
      </a:accent1>
      <a:accent2>
        <a:srgbClr val="EFC94C"/>
      </a:accent2>
      <a:accent3>
        <a:srgbClr val="ECE7DF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6_Office Theme">
  <a:themeElements>
    <a:clrScheme name="Custom 18">
      <a:dk1>
        <a:srgbClr val="000000"/>
      </a:dk1>
      <a:lt1>
        <a:srgbClr val="FFFFFF"/>
      </a:lt1>
      <a:dk2>
        <a:srgbClr val="FDFBF8"/>
      </a:dk2>
      <a:lt2>
        <a:srgbClr val="E7E6E6"/>
      </a:lt2>
      <a:accent1>
        <a:srgbClr val="2B361E"/>
      </a:accent1>
      <a:accent2>
        <a:srgbClr val="EFC94C"/>
      </a:accent2>
      <a:accent3>
        <a:srgbClr val="ECE7DF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7_Office Theme">
  <a:themeElements>
    <a:clrScheme name="Custom 18">
      <a:dk1>
        <a:srgbClr val="000000"/>
      </a:dk1>
      <a:lt1>
        <a:srgbClr val="FFFFFF"/>
      </a:lt1>
      <a:dk2>
        <a:srgbClr val="FDFBF8"/>
      </a:dk2>
      <a:lt2>
        <a:srgbClr val="E7E6E6"/>
      </a:lt2>
      <a:accent1>
        <a:srgbClr val="2B361E"/>
      </a:accent1>
      <a:accent2>
        <a:srgbClr val="EFC94C"/>
      </a:accent2>
      <a:accent3>
        <a:srgbClr val="ECE7DF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8_Office Theme">
  <a:themeElements>
    <a:clrScheme name="Custom 18">
      <a:dk1>
        <a:srgbClr val="000000"/>
      </a:dk1>
      <a:lt1>
        <a:srgbClr val="FFFFFF"/>
      </a:lt1>
      <a:dk2>
        <a:srgbClr val="FDFBF8"/>
      </a:dk2>
      <a:lt2>
        <a:srgbClr val="E7E6E6"/>
      </a:lt2>
      <a:accent1>
        <a:srgbClr val="2B361E"/>
      </a:accent1>
      <a:accent2>
        <a:srgbClr val="EFC94C"/>
      </a:accent2>
      <a:accent3>
        <a:srgbClr val="ECE7DF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9_Office Theme">
  <a:themeElements>
    <a:clrScheme name="Custom 18">
      <a:dk1>
        <a:srgbClr val="000000"/>
      </a:dk1>
      <a:lt1>
        <a:srgbClr val="FFFFFF"/>
      </a:lt1>
      <a:dk2>
        <a:srgbClr val="FDFBF8"/>
      </a:dk2>
      <a:lt2>
        <a:srgbClr val="E7E6E6"/>
      </a:lt2>
      <a:accent1>
        <a:srgbClr val="2B361E"/>
      </a:accent1>
      <a:accent2>
        <a:srgbClr val="EFC94C"/>
      </a:accent2>
      <a:accent3>
        <a:srgbClr val="ECE7DF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30_Office Theme">
  <a:themeElements>
    <a:clrScheme name="Custom 18">
      <a:dk1>
        <a:srgbClr val="000000"/>
      </a:dk1>
      <a:lt1>
        <a:srgbClr val="FFFFFF"/>
      </a:lt1>
      <a:dk2>
        <a:srgbClr val="FDFBF8"/>
      </a:dk2>
      <a:lt2>
        <a:srgbClr val="E7E6E6"/>
      </a:lt2>
      <a:accent1>
        <a:srgbClr val="2B361E"/>
      </a:accent1>
      <a:accent2>
        <a:srgbClr val="EFC94C"/>
      </a:accent2>
      <a:accent3>
        <a:srgbClr val="ECE7DF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31_Office Theme">
  <a:themeElements>
    <a:clrScheme name="Custom 18">
      <a:dk1>
        <a:srgbClr val="000000"/>
      </a:dk1>
      <a:lt1>
        <a:srgbClr val="FFFFFF"/>
      </a:lt1>
      <a:dk2>
        <a:srgbClr val="FDFBF8"/>
      </a:dk2>
      <a:lt2>
        <a:srgbClr val="E7E6E6"/>
      </a:lt2>
      <a:accent1>
        <a:srgbClr val="2B361E"/>
      </a:accent1>
      <a:accent2>
        <a:srgbClr val="EFC94C"/>
      </a:accent2>
      <a:accent3>
        <a:srgbClr val="ECE7DF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2_Office Theme">
  <a:themeElements>
    <a:clrScheme name="Custom 18">
      <a:dk1>
        <a:srgbClr val="000000"/>
      </a:dk1>
      <a:lt1>
        <a:srgbClr val="FFFFFF"/>
      </a:lt1>
      <a:dk2>
        <a:srgbClr val="FDFBF8"/>
      </a:dk2>
      <a:lt2>
        <a:srgbClr val="E7E6E6"/>
      </a:lt2>
      <a:accent1>
        <a:srgbClr val="2B361E"/>
      </a:accent1>
      <a:accent2>
        <a:srgbClr val="EFC94C"/>
      </a:accent2>
      <a:accent3>
        <a:srgbClr val="ECE7DF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3_Office Theme">
  <a:themeElements>
    <a:clrScheme name="Custom 18">
      <a:dk1>
        <a:srgbClr val="000000"/>
      </a:dk1>
      <a:lt1>
        <a:srgbClr val="FFFFFF"/>
      </a:lt1>
      <a:dk2>
        <a:srgbClr val="FDFBF8"/>
      </a:dk2>
      <a:lt2>
        <a:srgbClr val="E7E6E6"/>
      </a:lt2>
      <a:accent1>
        <a:srgbClr val="2B361E"/>
      </a:accent1>
      <a:accent2>
        <a:srgbClr val="EFC94C"/>
      </a:accent2>
      <a:accent3>
        <a:srgbClr val="ECE7DF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1_Office Theme">
  <a:themeElements>
    <a:clrScheme name="Custom 18">
      <a:dk1>
        <a:srgbClr val="000000"/>
      </a:dk1>
      <a:lt1>
        <a:srgbClr val="FFFFFF"/>
      </a:lt1>
      <a:dk2>
        <a:srgbClr val="FDFBF8"/>
      </a:dk2>
      <a:lt2>
        <a:srgbClr val="E7E6E6"/>
      </a:lt2>
      <a:accent1>
        <a:srgbClr val="2B361E"/>
      </a:accent1>
      <a:accent2>
        <a:srgbClr val="EFC94C"/>
      </a:accent2>
      <a:accent3>
        <a:srgbClr val="ECE7DF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2_Office Theme">
  <a:themeElements>
    <a:clrScheme name="Custom 18">
      <a:dk1>
        <a:srgbClr val="000000"/>
      </a:dk1>
      <a:lt1>
        <a:srgbClr val="FFFFFF"/>
      </a:lt1>
      <a:dk2>
        <a:srgbClr val="FDFBF8"/>
      </a:dk2>
      <a:lt2>
        <a:srgbClr val="E7E6E6"/>
      </a:lt2>
      <a:accent1>
        <a:srgbClr val="2B361E"/>
      </a:accent1>
      <a:accent2>
        <a:srgbClr val="EFC94C"/>
      </a:accent2>
      <a:accent3>
        <a:srgbClr val="ECE7DF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6_Office Theme">
  <a:themeElements>
    <a:clrScheme name="Custom 18">
      <a:dk1>
        <a:srgbClr val="000000"/>
      </a:dk1>
      <a:lt1>
        <a:srgbClr val="FFFFFF"/>
      </a:lt1>
      <a:dk2>
        <a:srgbClr val="FDFBF8"/>
      </a:dk2>
      <a:lt2>
        <a:srgbClr val="E7E6E6"/>
      </a:lt2>
      <a:accent1>
        <a:srgbClr val="2B361E"/>
      </a:accent1>
      <a:accent2>
        <a:srgbClr val="EFC94C"/>
      </a:accent2>
      <a:accent3>
        <a:srgbClr val="ECE7DF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7_Office Theme">
  <a:themeElements>
    <a:clrScheme name="Custom 18">
      <a:dk1>
        <a:srgbClr val="000000"/>
      </a:dk1>
      <a:lt1>
        <a:srgbClr val="FFFFFF"/>
      </a:lt1>
      <a:dk2>
        <a:srgbClr val="FDFBF8"/>
      </a:dk2>
      <a:lt2>
        <a:srgbClr val="E7E6E6"/>
      </a:lt2>
      <a:accent1>
        <a:srgbClr val="2B361E"/>
      </a:accent1>
      <a:accent2>
        <a:srgbClr val="EFC94C"/>
      </a:accent2>
      <a:accent3>
        <a:srgbClr val="ECE7DF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0_Office Theme">
  <a:themeElements>
    <a:clrScheme name="Custom 18">
      <a:dk1>
        <a:srgbClr val="000000"/>
      </a:dk1>
      <a:lt1>
        <a:srgbClr val="FFFFFF"/>
      </a:lt1>
      <a:dk2>
        <a:srgbClr val="FDFBF8"/>
      </a:dk2>
      <a:lt2>
        <a:srgbClr val="E7E6E6"/>
      </a:lt2>
      <a:accent1>
        <a:srgbClr val="2B361E"/>
      </a:accent1>
      <a:accent2>
        <a:srgbClr val="EFC94C"/>
      </a:accent2>
      <a:accent3>
        <a:srgbClr val="ECE7DF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4_Office Theme">
  <a:themeElements>
    <a:clrScheme name="Custom 18">
      <a:dk1>
        <a:srgbClr val="000000"/>
      </a:dk1>
      <a:lt1>
        <a:srgbClr val="FFFFFF"/>
      </a:lt1>
      <a:dk2>
        <a:srgbClr val="FDFBF8"/>
      </a:dk2>
      <a:lt2>
        <a:srgbClr val="E7E6E6"/>
      </a:lt2>
      <a:accent1>
        <a:srgbClr val="2B361E"/>
      </a:accent1>
      <a:accent2>
        <a:srgbClr val="EFC94C"/>
      </a:accent2>
      <a:accent3>
        <a:srgbClr val="ECE7DF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16838</TotalTime>
  <Words>1137</Words>
  <Application>Microsoft Office PowerPoint</Application>
  <PresentationFormat>Widescreen</PresentationFormat>
  <Paragraphs>173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19</vt:i4>
      </vt:variant>
    </vt:vector>
  </HeadingPairs>
  <TitlesOfParts>
    <vt:vector size="44" baseType="lpstr">
      <vt:lpstr>Arial</vt:lpstr>
      <vt:lpstr>Arial Narrow</vt:lpstr>
      <vt:lpstr>Arial Regular</vt:lpstr>
      <vt:lpstr>Calibri</vt:lpstr>
      <vt:lpstr>Segoe UI</vt:lpstr>
      <vt:lpstr>Wingdings</vt:lpstr>
      <vt:lpstr>19_Office Theme</vt:lpstr>
      <vt:lpstr>32_Office Theme</vt:lpstr>
      <vt:lpstr>33_Office Theme</vt:lpstr>
      <vt:lpstr>21_Office Theme</vt:lpstr>
      <vt:lpstr>22_Office Theme</vt:lpstr>
      <vt:lpstr>36_Office Theme</vt:lpstr>
      <vt:lpstr>37_Office Theme</vt:lpstr>
      <vt:lpstr>20_Office Theme</vt:lpstr>
      <vt:lpstr>24_Office Theme</vt:lpstr>
      <vt:lpstr>25_Office Theme</vt:lpstr>
      <vt:lpstr>35_Office Theme</vt:lpstr>
      <vt:lpstr>34_Office Theme</vt:lpstr>
      <vt:lpstr>23_Office Theme</vt:lpstr>
      <vt:lpstr>26_Office Theme</vt:lpstr>
      <vt:lpstr>27_Office Theme</vt:lpstr>
      <vt:lpstr>28_Office Theme</vt:lpstr>
      <vt:lpstr>29_Office Theme</vt:lpstr>
      <vt:lpstr>30_Office Theme</vt:lpstr>
      <vt:lpstr>31_Office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dgeorge</dc:creator>
  <cp:lastModifiedBy>Accettura, Becky</cp:lastModifiedBy>
  <cp:revision>539</cp:revision>
  <cp:lastPrinted>2018-11-30T19:34:21Z</cp:lastPrinted>
  <dcterms:created xsi:type="dcterms:W3CDTF">2018-11-13T22:50:00Z</dcterms:created>
  <dcterms:modified xsi:type="dcterms:W3CDTF">2020-03-04T15:29:00Z</dcterms:modified>
</cp:coreProperties>
</file>